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531" r:id="rId2"/>
    <p:sldId id="289" r:id="rId3"/>
    <p:sldId id="535" r:id="rId4"/>
    <p:sldId id="534" r:id="rId5"/>
    <p:sldId id="536" r:id="rId6"/>
    <p:sldId id="533" r:id="rId7"/>
    <p:sldId id="544" r:id="rId8"/>
    <p:sldId id="545" r:id="rId9"/>
    <p:sldId id="546" r:id="rId10"/>
    <p:sldId id="532" r:id="rId11"/>
    <p:sldId id="537" r:id="rId12"/>
    <p:sldId id="538" r:id="rId13"/>
    <p:sldId id="539" r:id="rId14"/>
    <p:sldId id="540" r:id="rId15"/>
    <p:sldId id="541" r:id="rId16"/>
    <p:sldId id="306" r:id="rId17"/>
    <p:sldId id="542" r:id="rId18"/>
    <p:sldId id="543" r:id="rId19"/>
    <p:sldId id="301" r:id="rId20"/>
  </p:sldIdLst>
  <p:sldSz cx="12192000" cy="6858000"/>
  <p:notesSz cx="6858000" cy="9144000"/>
  <p:embeddedFontLst>
    <p:embeddedFont>
      <p:font typeface="Aharoni" panose="02010803020104030203" pitchFamily="2" charset="-79"/>
      <p:bold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lus Jakarta Sans" panose="020B0604020202020204" charset="0"/>
      <p:regular r:id="rId32"/>
      <p:bold r:id="rId33"/>
      <p:italic r:id="rId34"/>
      <p:bold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Verdana" panose="020B0604030504040204" pitchFamily="34" charset="0"/>
      <p:regular r:id="rId40"/>
      <p:bold r:id="rId41"/>
      <p:italic r:id="rId42"/>
      <p:boldItalic r:id="rId43"/>
    </p:embeddedFont>
  </p:embeddedFontLst>
  <p:custDataLst>
    <p:tags r:id="rId44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7" roundtripDataSignature="AMtx7miIyBGqFJiBIVMPSSJVJ08VgmQ4i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d_eceblr gitam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53FB87-1AC1-7A67-F264-9C0EC41C7AAA}" v="1" dt="2025-03-18T02:06:52.838"/>
    <p1510:client id="{0807AE11-D732-55F8-B1F0-BEF0DCB8464F}" v="457" dt="2025-03-17T06:36:19.959"/>
    <p1510:client id="{514E8B56-3CC2-0F26-78DA-C86BF4D78C44}" v="481" dt="2025-03-16T18:20:53.141"/>
    <p1510:client id="{B72B13D0-8D4F-DC8B-B32D-BA9481ED4FAE}" v="89" dt="2025-03-18T01:16:51.048"/>
    <p1510:client id="{F54102F5-CC26-6ECB-464D-1B36E1F56A77}" v="170" dt="2025-03-17T03:21:26.542"/>
  </p1510:revLst>
</p1510:revInfo>
</file>

<file path=ppt/tableStyles.xml><?xml version="1.0" encoding="utf-8"?>
<a:tblStyleLst xmlns:a="http://schemas.openxmlformats.org/drawingml/2006/main" def="{DE7AD339-51BE-4A38-A1C7-CCF28897F289}">
  <a:tblStyle styleId="{DE7AD339-51BE-4A38-A1C7-CCF28897F28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A924C56-2605-4F23-9EB3-E9BB6EE8B9F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51EE4F-AFDD-4CAF-9A68-E5F7998E488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E93928-965C-4434-93D3-DF2355B07969}" styleName="Table_3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EF631A4-29D2-40AD-BCCE-37D0C2C57A83}" styleName="Table_4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6335F9-F63F-485A-8836-33AD16E12051}" styleName="Table_5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A376B42-5B4D-4A95-80B0-B5B1E67FD56F}" styleName="Table_6">
    <a:wholeTbl>
      <a:tcTxStyle b="off" i="off">
        <a:font>
          <a:latin typeface="Arial"/>
          <a:ea typeface="Arial"/>
          <a:cs typeface="Arial"/>
        </a:font>
        <a:srgbClr val="282828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FFC639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FFC63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C639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C639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 varScale="1">
        <p:scale>
          <a:sx n="82" d="100"/>
          <a:sy n="82" d="100"/>
        </p:scale>
        <p:origin x="8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33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87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90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8" Type="http://schemas.openxmlformats.org/officeDocument/2006/relationships/slide" Target="slides/slide7.xml"/><Relationship Id="rId93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88" Type="http://schemas.openxmlformats.org/officeDocument/2006/relationships/commentAuthors" Target="commentAuthors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55F02E-3C08-AE1E-8586-E8E7CD0990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E25FAD-57C3-48A0-8DDC-E6630F1621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14F2F-8EAD-49A7-A8EF-9A8E9DCC375B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5DB5B-4D1B-4F17-4428-BC3F459421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874CE-76D5-C303-BA82-2A7E796E0B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4583-99CA-4BB1-8621-21CE87B92B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2335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4F5DA2E6-7F22-4241-BC20-FFB750256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>
            <a:extLst>
              <a:ext uri="{FF2B5EF4-FFF2-40B4-BE49-F238E27FC236}">
                <a16:creationId xmlns:a16="http://schemas.microsoft.com/office/drawing/2014/main" id="{D982CAA8-A962-C840-8D2B-A34EF39199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>
            <a:extLst>
              <a:ext uri="{FF2B5EF4-FFF2-40B4-BE49-F238E27FC236}">
                <a16:creationId xmlns:a16="http://schemas.microsoft.com/office/drawing/2014/main" id="{9C1CB7E4-6815-AC32-2B8D-06EDAD164C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6954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fee63df26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1" name="Google Shape;741;g2fee63df2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">
  <p:cSld name="General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f68141a545_0_445"/>
          <p:cNvSpPr/>
          <p:nvPr/>
        </p:nvSpPr>
        <p:spPr>
          <a:xfrm>
            <a:off x="0" y="2689"/>
            <a:ext cx="688500" cy="6858000"/>
          </a:xfrm>
          <a:prstGeom prst="rect">
            <a:avLst/>
          </a:prstGeom>
          <a:solidFill>
            <a:srgbClr val="059A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g2f68141a545_0_445"/>
          <p:cNvSpPr txBox="1">
            <a:spLocks noGrp="1"/>
          </p:cNvSpPr>
          <p:nvPr>
            <p:ph type="title"/>
          </p:nvPr>
        </p:nvSpPr>
        <p:spPr>
          <a:xfrm>
            <a:off x="850492" y="245369"/>
            <a:ext cx="75726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7692"/>
              </a:buClr>
              <a:buSzPts val="2400"/>
              <a:buFont typeface="Poppins SemiBold"/>
              <a:buNone/>
              <a:defRPr sz="2400" b="0" i="0" u="none" strike="noStrike" cap="none">
                <a:solidFill>
                  <a:srgbClr val="03769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" name="Google Shape;29;g2f68141a545_0_4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850490" y="902171"/>
            <a:ext cx="790813" cy="48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2f68141a545_0_4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0470" y="5707756"/>
            <a:ext cx="805981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884b107a2_2_16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g27884b107a2_2_16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914400" marR="0" lvl="1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g27884b107a2_2_16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884b107a2_0_17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700" cy="50403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5"/>
          <p:cNvSpPr/>
          <p:nvPr/>
        </p:nvSpPr>
        <p:spPr>
          <a:xfrm>
            <a:off x="6096000" y="3753134"/>
            <a:ext cx="6096000" cy="2555591"/>
          </a:xfrm>
          <a:prstGeom prst="rect">
            <a:avLst/>
          </a:prstGeom>
          <a:gradFill>
            <a:gsLst>
              <a:gs pos="0">
                <a:schemeClr val="accent2"/>
              </a:gs>
              <a:gs pos="96000">
                <a:srgbClr val="EA641A"/>
              </a:gs>
              <a:gs pos="100000">
                <a:srgbClr val="EA641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0" name="Google Shape;40;p85"/>
          <p:cNvSpPr>
            <a:spLocks noGrp="1"/>
          </p:cNvSpPr>
          <p:nvPr>
            <p:ph type="pic" idx="2"/>
          </p:nvPr>
        </p:nvSpPr>
        <p:spPr>
          <a:xfrm>
            <a:off x="681672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1" name="Google Shape;41;p85"/>
          <p:cNvSpPr>
            <a:spLocks noGrp="1"/>
          </p:cNvSpPr>
          <p:nvPr>
            <p:ph type="pic" idx="3"/>
          </p:nvPr>
        </p:nvSpPr>
        <p:spPr>
          <a:xfrm>
            <a:off x="947601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7884b107a2_0_1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Char char="●"/>
              <a:defRPr sz="60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g27884b107a2_0_1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g27884b107a2_0_1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g27884b107a2_0_1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g27884b107a2_0_1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1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4;p38">
            <a:extLst>
              <a:ext uri="{FF2B5EF4-FFF2-40B4-BE49-F238E27FC236}">
                <a16:creationId xmlns:a16="http://schemas.microsoft.com/office/drawing/2014/main" id="{F1297DBC-90BB-B4E6-5D35-1E9745CE12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373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0C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/>
          <p:nvPr/>
        </p:nvSpPr>
        <p:spPr>
          <a:xfrm>
            <a:off x="434411" y="6230138"/>
            <a:ext cx="47898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Dept EECE, GST Bengaluru</a:t>
            </a:r>
            <a:endParaRPr sz="1800" b="0" i="0" u="none" strike="noStrike" cap="non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" name="Google Shape;11;p64"/>
          <p:cNvPicPr preferRelativeResize="0"/>
          <p:nvPr userDrawn="1"/>
        </p:nvPicPr>
        <p:blipFill rotWithShape="1">
          <a:blip r:embed="rId11">
            <a:alphaModFix/>
          </a:blip>
          <a:srcRect/>
          <a:stretch/>
        </p:blipFill>
        <p:spPr>
          <a:xfrm>
            <a:off x="10545066" y="6107763"/>
            <a:ext cx="1432859" cy="6140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7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799">
          <p15:clr>
            <a:srgbClr val="A4A3A4"/>
          </p15:clr>
        </p15:guide>
        <p15:guide id="4" orient="horz" pos="346">
          <p15:clr>
            <a:srgbClr val="A4A3A4"/>
          </p15:clr>
        </p15:guide>
        <p15:guide id="5" orient="horz" pos="1253">
          <p15:clr>
            <a:srgbClr val="A4A3A4"/>
          </p15:clr>
        </p15:guide>
        <p15:guide id="6" orient="horz" pos="1706">
          <p15:clr>
            <a:srgbClr val="A4A3A4"/>
          </p15:clr>
        </p15:guide>
        <p15:guide id="7" orient="horz" pos="2614">
          <p15:clr>
            <a:srgbClr val="A4A3A4"/>
          </p15:clr>
        </p15:guide>
        <p15:guide id="8" orient="horz" pos="3067">
          <p15:clr>
            <a:srgbClr val="A4A3A4"/>
          </p15:clr>
        </p15:guide>
        <p15:guide id="9" orient="horz" pos="3521">
          <p15:clr>
            <a:srgbClr val="A4A3A4"/>
          </p15:clr>
        </p15:guide>
        <p15:guide id="10" orient="horz" pos="3974">
          <p15:clr>
            <a:srgbClr val="A4A3A4"/>
          </p15:clr>
        </p15:guide>
        <p15:guide id="11" pos="4294">
          <p15:clr>
            <a:srgbClr val="A4A3A4"/>
          </p15:clr>
        </p15:guide>
        <p15:guide id="12" pos="4747">
          <p15:clr>
            <a:srgbClr val="A4A3A4"/>
          </p15:clr>
        </p15:guide>
        <p15:guide id="13" pos="211">
          <p15:clr>
            <a:srgbClr val="A4A3A4"/>
          </p15:clr>
        </p15:guide>
        <p15:guide id="14" pos="665">
          <p15:clr>
            <a:srgbClr val="A4A3A4"/>
          </p15:clr>
        </p15:guide>
        <p15:guide id="15" pos="1118">
          <p15:clr>
            <a:srgbClr val="A4A3A4"/>
          </p15:clr>
        </p15:guide>
        <p15:guide id="16" pos="1572">
          <p15:clr>
            <a:srgbClr val="A4A3A4"/>
          </p15:clr>
        </p15:guide>
        <p15:guide id="17" pos="2026">
          <p15:clr>
            <a:srgbClr val="A4A3A4"/>
          </p15:clr>
        </p15:guide>
        <p15:guide id="18" pos="2479">
          <p15:clr>
            <a:srgbClr val="A4A3A4"/>
          </p15:clr>
        </p15:guide>
        <p15:guide id="19" pos="2933">
          <p15:clr>
            <a:srgbClr val="A4A3A4"/>
          </p15:clr>
        </p15:guide>
        <p15:guide id="20" pos="3386">
          <p15:clr>
            <a:srgbClr val="A4A3A4"/>
          </p15:clr>
        </p15:guide>
        <p15:guide id="21" pos="5201">
          <p15:clr>
            <a:srgbClr val="A4A3A4"/>
          </p15:clr>
        </p15:guide>
        <p15:guide id="22" pos="5654">
          <p15:clr>
            <a:srgbClr val="A4A3A4"/>
          </p15:clr>
        </p15:guide>
        <p15:guide id="23" pos="6108">
          <p15:clr>
            <a:srgbClr val="A4A3A4"/>
          </p15:clr>
        </p15:guide>
        <p15:guide id="24" pos="6562">
          <p15:clr>
            <a:srgbClr val="A4A3A4"/>
          </p15:clr>
        </p15:guide>
        <p15:guide id="25" pos="7015">
          <p15:clr>
            <a:srgbClr val="A4A3A4"/>
          </p15:clr>
        </p15:guide>
        <p15:guide id="26" pos="7469">
          <p15:clr>
            <a:srgbClr val="A4A3A4"/>
          </p15:clr>
        </p15:guide>
        <p15:guide id="27" pos="347">
          <p15:clr>
            <a:srgbClr val="F26B43"/>
          </p15:clr>
        </p15:guide>
        <p15:guide id="28" pos="73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E9A7-FBD8-C9FF-7958-4AF11252250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460163" y="6218238"/>
            <a:ext cx="731837" cy="523875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smtClean="0">
                <a:latin typeface="Times New Roman"/>
                <a:cs typeface="Times New Roman"/>
              </a:rPr>
              <a:t>1</a:t>
            </a:fld>
            <a:endParaRPr lang="en-US" sz="1600">
              <a:latin typeface="Times New Roman"/>
              <a:cs typeface="Times New Roman"/>
            </a:endParaRPr>
          </a:p>
        </p:txBody>
      </p:sp>
      <p:pic>
        <p:nvPicPr>
          <p:cNvPr id="5" name="Google Shape;87;p1">
            <a:extLst>
              <a:ext uri="{FF2B5EF4-FFF2-40B4-BE49-F238E27FC236}">
                <a16:creationId xmlns:a16="http://schemas.microsoft.com/office/drawing/2014/main" id="{AD01CF2C-8332-E700-171E-F6425D2B2D23}"/>
              </a:ext>
            </a:extLst>
          </p:cNvPr>
          <p:cNvPicPr preferRelativeResize="0"/>
          <p:nvPr/>
        </p:nvPicPr>
        <p:blipFill rotWithShape="1">
          <a:blip r:embed="rId2">
            <a:alphaModFix amt="20000"/>
          </a:blip>
          <a:srcRect l="1514" r="2310" b="19493"/>
          <a:stretch/>
        </p:blipFill>
        <p:spPr>
          <a:xfrm>
            <a:off x="-1235" y="-2236"/>
            <a:ext cx="12193235" cy="686030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8;p1">
            <a:extLst>
              <a:ext uri="{FF2B5EF4-FFF2-40B4-BE49-F238E27FC236}">
                <a16:creationId xmlns:a16="http://schemas.microsoft.com/office/drawing/2014/main" id="{74F321D0-F3BA-5572-DBB4-C5E77739C8E5}"/>
              </a:ext>
            </a:extLst>
          </p:cNvPr>
          <p:cNvSpPr txBox="1"/>
          <p:nvPr/>
        </p:nvSpPr>
        <p:spPr>
          <a:xfrm>
            <a:off x="4598623" y="3198941"/>
            <a:ext cx="638386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rgbClr val="007069"/>
                </a:solidFill>
                <a:latin typeface="Times New Roman"/>
                <a:ea typeface="Open Sans"/>
                <a:cs typeface="Times New Roman"/>
                <a:sym typeface="Open Sans"/>
              </a:rPr>
              <a:t>GITAM (Deemed-to-be) University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1" name="Google Shape;93;p1">
            <a:extLst>
              <a:ext uri="{FF2B5EF4-FFF2-40B4-BE49-F238E27FC236}">
                <a16:creationId xmlns:a16="http://schemas.microsoft.com/office/drawing/2014/main" id="{5F318AA7-C96A-3AAD-7C94-E53133C5AD6C}"/>
              </a:ext>
            </a:extLst>
          </p:cNvPr>
          <p:cNvSpPr/>
          <p:nvPr/>
        </p:nvSpPr>
        <p:spPr>
          <a:xfrm>
            <a:off x="3060700" y="6148918"/>
            <a:ext cx="609600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7F7F7F"/>
                </a:solidFill>
                <a:latin typeface="Times New Roman"/>
                <a:ea typeface="Montserrat Medium"/>
                <a:cs typeface="Times New Roman"/>
                <a:sym typeface="Montserrat Medium"/>
              </a:rPr>
              <a:t>www.gitam.edu</a:t>
            </a:r>
            <a:endParaRPr sz="1600" b="0" i="0" u="none" strike="noStrike" cap="none" dirty="0">
              <a:solidFill>
                <a:srgbClr val="7F7F7F"/>
              </a:solidFill>
              <a:latin typeface="Times New Roman"/>
              <a:ea typeface="Montserrat Medium"/>
              <a:cs typeface="Times New Roman"/>
              <a:sym typeface="Montserrat Medium"/>
            </a:endParaRPr>
          </a:p>
        </p:txBody>
      </p:sp>
      <p:grpSp>
        <p:nvGrpSpPr>
          <p:cNvPr id="12" name="Google Shape;94;p1">
            <a:extLst>
              <a:ext uri="{FF2B5EF4-FFF2-40B4-BE49-F238E27FC236}">
                <a16:creationId xmlns:a16="http://schemas.microsoft.com/office/drawing/2014/main" id="{27E17DC4-EBA4-36D1-CC55-FFAF1FD93FF1}"/>
              </a:ext>
            </a:extLst>
          </p:cNvPr>
          <p:cNvGrpSpPr/>
          <p:nvPr/>
        </p:nvGrpSpPr>
        <p:grpSpPr>
          <a:xfrm rot="2700000">
            <a:off x="5984712" y="5183993"/>
            <a:ext cx="231043" cy="225933"/>
            <a:chOff x="11087593" y="13905"/>
            <a:chExt cx="1085533" cy="1061509"/>
          </a:xfrm>
        </p:grpSpPr>
        <p:sp>
          <p:nvSpPr>
            <p:cNvPr id="13" name="Google Shape;95;p1">
              <a:extLst>
                <a:ext uri="{FF2B5EF4-FFF2-40B4-BE49-F238E27FC236}">
                  <a16:creationId xmlns:a16="http://schemas.microsoft.com/office/drawing/2014/main" id="{AE7092A2-B102-1273-6C25-E1736799EF72}"/>
                </a:ext>
              </a:extLst>
            </p:cNvPr>
            <p:cNvSpPr/>
            <p:nvPr/>
          </p:nvSpPr>
          <p:spPr>
            <a:xfrm>
              <a:off x="11087593" y="548342"/>
              <a:ext cx="537028" cy="527072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Calibri"/>
                <a:cs typeface="Times New Roman"/>
                <a:sym typeface="Calibri"/>
              </a:endParaRPr>
            </a:p>
          </p:txBody>
        </p:sp>
        <p:sp>
          <p:nvSpPr>
            <p:cNvPr id="14" name="Google Shape;96;p1">
              <a:extLst>
                <a:ext uri="{FF2B5EF4-FFF2-40B4-BE49-F238E27FC236}">
                  <a16:creationId xmlns:a16="http://schemas.microsoft.com/office/drawing/2014/main" id="{CD50D2DC-2455-5951-3C5D-BB02F217709E}"/>
                </a:ext>
              </a:extLst>
            </p:cNvPr>
            <p:cNvSpPr/>
            <p:nvPr/>
          </p:nvSpPr>
          <p:spPr>
            <a:xfrm>
              <a:off x="11636098" y="13905"/>
              <a:ext cx="537028" cy="527079"/>
            </a:xfrm>
            <a:prstGeom prst="rect">
              <a:avLst/>
            </a:prstGeom>
            <a:solidFill>
              <a:srgbClr val="3A3A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Calibri"/>
                <a:cs typeface="Times New Roman"/>
                <a:sym typeface="Calibri"/>
              </a:endParaRPr>
            </a:p>
          </p:txBody>
        </p:sp>
      </p:grpSp>
      <p:sp>
        <p:nvSpPr>
          <p:cNvPr id="16" name="Google Shape;104;p1">
            <a:extLst>
              <a:ext uri="{FF2B5EF4-FFF2-40B4-BE49-F238E27FC236}">
                <a16:creationId xmlns:a16="http://schemas.microsoft.com/office/drawing/2014/main" id="{C323D64D-BE3D-E115-33E9-192C329B4C2B}"/>
              </a:ext>
            </a:extLst>
          </p:cNvPr>
          <p:cNvSpPr/>
          <p:nvPr/>
        </p:nvSpPr>
        <p:spPr>
          <a:xfrm>
            <a:off x="2904067" y="4430594"/>
            <a:ext cx="60960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imes New Roman"/>
                <a:ea typeface="Montserrat Medium"/>
                <a:cs typeface="Times New Roman"/>
                <a:sym typeface="Montserrat Medium"/>
              </a:rPr>
              <a:t>Department of Electrical Electronics and Communication Engineering</a:t>
            </a:r>
            <a:endParaRPr sz="1600" b="1" i="0" u="none" strike="noStrike" cap="none" dirty="0">
              <a:solidFill>
                <a:schemeClr val="dk1"/>
              </a:solidFill>
              <a:latin typeface="Times New Roman"/>
              <a:cs typeface="Times New Roman"/>
              <a:sym typeface="Arial"/>
            </a:endParaRPr>
          </a:p>
        </p:txBody>
      </p:sp>
      <p:sp>
        <p:nvSpPr>
          <p:cNvPr id="17" name="Google Shape;105;p1">
            <a:extLst>
              <a:ext uri="{FF2B5EF4-FFF2-40B4-BE49-F238E27FC236}">
                <a16:creationId xmlns:a16="http://schemas.microsoft.com/office/drawing/2014/main" id="{C9CF77E4-28A7-270F-8F1A-AFD4E8DCECCF}"/>
              </a:ext>
            </a:extLst>
          </p:cNvPr>
          <p:cNvSpPr/>
          <p:nvPr/>
        </p:nvSpPr>
        <p:spPr>
          <a:xfrm>
            <a:off x="9156700" y="5791918"/>
            <a:ext cx="292694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Times New Roman"/>
              <a:cs typeface="Times New Roman"/>
              <a:sym typeface="Arial"/>
            </a:endParaRPr>
          </a:p>
        </p:txBody>
      </p:sp>
      <p:sp>
        <p:nvSpPr>
          <p:cNvPr id="19" name="Google Shape;111;p1">
            <a:extLst>
              <a:ext uri="{FF2B5EF4-FFF2-40B4-BE49-F238E27FC236}">
                <a16:creationId xmlns:a16="http://schemas.microsoft.com/office/drawing/2014/main" id="{037B6323-B919-404C-9A53-E2D1EEBBC29E}"/>
              </a:ext>
            </a:extLst>
          </p:cNvPr>
          <p:cNvSpPr/>
          <p:nvPr/>
        </p:nvSpPr>
        <p:spPr>
          <a:xfrm>
            <a:off x="133754" y="4504626"/>
            <a:ext cx="2926946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imes New Roman"/>
                <a:ea typeface="Montserrat Medium"/>
                <a:cs typeface="Times New Roman"/>
                <a:sym typeface="Montserrat Medium"/>
              </a:rPr>
              <a:t>Project Team: </a:t>
            </a:r>
            <a:endParaRPr lang="en-US" sz="1600" i="0" u="none" strike="noStrike" cap="none" dirty="0">
              <a:solidFill>
                <a:schemeClr val="dk1"/>
              </a:solidFill>
              <a:latin typeface="Times New Roman"/>
              <a:ea typeface="Montserrat Medium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 New Roman"/>
                <a:cs typeface="Times New Roman"/>
                <a:sym typeface="Montserrat Medium"/>
              </a:rPr>
              <a:t>Avula Veera Siva Reddy </a:t>
            </a:r>
            <a:endParaRPr lang="en-US" sz="1600" i="0" u="none" strike="noStrike" cap="none" dirty="0">
              <a:solidFill>
                <a:schemeClr val="dk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 New Roman"/>
                <a:cs typeface="Times New Roman"/>
                <a:sym typeface="Montserrat Medium"/>
              </a:rPr>
              <a:t>Boya Rajesh </a:t>
            </a:r>
            <a:endParaRPr lang="en-US" sz="1600" i="0" u="none" strike="noStrike" cap="none" dirty="0">
              <a:solidFill>
                <a:schemeClr val="dk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 New Roman"/>
                <a:cs typeface="Times New Roman"/>
                <a:sym typeface="Montserrat Medium"/>
              </a:rPr>
              <a:t>Bhanu Siva Sai Kumar M</a:t>
            </a:r>
            <a:endParaRPr lang="en-US" sz="1600" dirty="0">
              <a:latin typeface="Times New Roman"/>
              <a:cs typeface="Times New Roman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600" b="1" i="0" u="none" strike="noStrike" cap="none" dirty="0">
              <a:solidFill>
                <a:schemeClr val="dk1"/>
              </a:solidFill>
              <a:latin typeface="Times New Roman"/>
              <a:cs typeface="Times New Roman"/>
              <a:sym typeface="Arial"/>
            </a:endParaRPr>
          </a:p>
        </p:txBody>
      </p:sp>
      <p:sp>
        <p:nvSpPr>
          <p:cNvPr id="20" name="Google Shape;111;p1">
            <a:extLst>
              <a:ext uri="{FF2B5EF4-FFF2-40B4-BE49-F238E27FC236}">
                <a16:creationId xmlns:a16="http://schemas.microsoft.com/office/drawing/2014/main" id="{663FF154-6303-06EF-099B-905F19C206B2}"/>
              </a:ext>
            </a:extLst>
          </p:cNvPr>
          <p:cNvSpPr/>
          <p:nvPr/>
        </p:nvSpPr>
        <p:spPr>
          <a:xfrm>
            <a:off x="9322056" y="5040405"/>
            <a:ext cx="2926946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imes New Roman"/>
                <a:ea typeface="Montserrat Medium"/>
                <a:cs typeface="Times New Roman"/>
                <a:sym typeface="Montserrat Medium"/>
              </a:rPr>
              <a:t>Project Mentor: </a:t>
            </a:r>
            <a:endParaRPr lang="en-US" sz="1600" dirty="0">
              <a:solidFill>
                <a:schemeClr val="dk1"/>
              </a:solidFill>
              <a:latin typeface="Times New Roman"/>
              <a:cs typeface="Times New Roman"/>
            </a:endParaRPr>
          </a:p>
          <a:p>
            <a:pPr marL="285750" indent="-285750" algn="ctr">
              <a:buSzPts val="14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 New Roman"/>
                <a:ea typeface="Montserrat Medium"/>
                <a:cs typeface="Times New Roman"/>
              </a:rPr>
              <a:t>Dr. Jaya Prakash Sahoo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imes New Roman"/>
                <a:ea typeface="Montserrat Medium"/>
                <a:cs typeface="Times New Roman"/>
                <a:sym typeface="Montserrat Medium"/>
              </a:rPr>
              <a:t>Project In-charge: </a:t>
            </a:r>
          </a:p>
          <a:p>
            <a:pPr marL="285750" indent="-285750" algn="ctr">
              <a:buSzPts val="1400"/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/>
                <a:cs typeface="Times New Roman"/>
              </a:rPr>
              <a:t>Dr. Ambar Bajpai</a:t>
            </a:r>
            <a:endParaRPr lang="en-US" sz="1600" b="1" i="0" u="none" strike="noStrike" cap="none" dirty="0">
              <a:solidFill>
                <a:schemeClr val="dk1"/>
              </a:solidFill>
              <a:latin typeface="Times New Roman"/>
              <a:cs typeface="Times New Roman"/>
            </a:endParaRPr>
          </a:p>
        </p:txBody>
      </p:sp>
      <p:pic>
        <p:nvPicPr>
          <p:cNvPr id="21" name="Google Shape;67;p1">
            <a:extLst>
              <a:ext uri="{FF2B5EF4-FFF2-40B4-BE49-F238E27FC236}">
                <a16:creationId xmlns:a16="http://schemas.microsoft.com/office/drawing/2014/main" id="{14559E83-6276-698C-A2DC-9D1D6C0E44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1352" y="1778687"/>
            <a:ext cx="2674631" cy="124567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8;p1">
            <a:extLst>
              <a:ext uri="{FF2B5EF4-FFF2-40B4-BE49-F238E27FC236}">
                <a16:creationId xmlns:a16="http://schemas.microsoft.com/office/drawing/2014/main" id="{8CF9D16E-FF17-2A50-8767-3A06BCEC2AD9}"/>
              </a:ext>
            </a:extLst>
          </p:cNvPr>
          <p:cNvSpPr txBox="1"/>
          <p:nvPr/>
        </p:nvSpPr>
        <p:spPr>
          <a:xfrm>
            <a:off x="2078391" y="264014"/>
            <a:ext cx="80952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000" b="1" dirty="0">
                <a:solidFill>
                  <a:schemeClr val="dk1"/>
                </a:solidFill>
                <a:latin typeface="Times New Roman"/>
                <a:ea typeface="Open Sans"/>
                <a:cs typeface="Times New Roman"/>
                <a:sym typeface="Open Sans"/>
              </a:rPr>
              <a:t>Surface EMG Based Hand Gesture Signal Classification Using CNN for Control Of Software Robot</a:t>
            </a:r>
            <a:endParaRPr lang="en-US" sz="2000" dirty="0">
              <a:solidFill>
                <a:schemeClr val="dk1"/>
              </a:solidFill>
              <a:latin typeface="Times New Roman"/>
              <a:ea typeface="Open Sans"/>
              <a:cs typeface="Times New Roman"/>
              <a:sym typeface="Open Sans"/>
            </a:endParaRPr>
          </a:p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solidFill>
                <a:srgbClr val="007069"/>
              </a:solidFill>
              <a:latin typeface="Times New Roman"/>
              <a:ea typeface="Open Sans"/>
              <a:cs typeface="Times New Roman"/>
            </a:endParaRPr>
          </a:p>
        </p:txBody>
      </p:sp>
      <p:sp>
        <p:nvSpPr>
          <p:cNvPr id="23" name="Google Shape;88;p1">
            <a:extLst>
              <a:ext uri="{FF2B5EF4-FFF2-40B4-BE49-F238E27FC236}">
                <a16:creationId xmlns:a16="http://schemas.microsoft.com/office/drawing/2014/main" id="{D8F66EB9-9CBE-8ACD-E616-93A5AE55CF5C}"/>
              </a:ext>
            </a:extLst>
          </p:cNvPr>
          <p:cNvSpPr txBox="1"/>
          <p:nvPr/>
        </p:nvSpPr>
        <p:spPr>
          <a:xfrm>
            <a:off x="4106192" y="1072201"/>
            <a:ext cx="400501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rgbClr val="007069"/>
                </a:solidFill>
                <a:latin typeface="Times New Roman"/>
                <a:ea typeface="Open Sans"/>
                <a:cs typeface="Times New Roman"/>
                <a:sym typeface="Open Sans"/>
              </a:rPr>
              <a:t>Mid-Review </a:t>
            </a:r>
            <a:r>
              <a:rPr lang="en-US" sz="1600" b="1" dirty="0">
                <a:solidFill>
                  <a:srgbClr val="007069"/>
                </a:solidFill>
                <a:latin typeface="Times New Roman"/>
                <a:ea typeface="Open Sans"/>
                <a:cs typeface="Times New Roman"/>
                <a:sym typeface="Open Sans"/>
              </a:rPr>
              <a:t>3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25" name="Google Shape;120;p76">
            <a:extLst>
              <a:ext uri="{FF2B5EF4-FFF2-40B4-BE49-F238E27FC236}">
                <a16:creationId xmlns:a16="http://schemas.microsoft.com/office/drawing/2014/main" id="{38A183C7-510B-0906-FECD-64BA2B628A0E}"/>
              </a:ext>
            </a:extLst>
          </p:cNvPr>
          <p:cNvSpPr/>
          <p:nvPr/>
        </p:nvSpPr>
        <p:spPr>
          <a:xfrm>
            <a:off x="133754" y="3194604"/>
            <a:ext cx="2432050" cy="468792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Times New Roman"/>
                <a:ea typeface="Verdana"/>
                <a:cs typeface="Times New Roman"/>
                <a:sym typeface="Verdana"/>
              </a:rPr>
              <a:t>AY 2021-25 </a:t>
            </a:r>
            <a:endParaRPr sz="1600" b="1" i="0" u="none" strike="noStrike" cap="none" dirty="0">
              <a:solidFill>
                <a:srgbClr val="000000"/>
              </a:solidFill>
              <a:latin typeface="Times New Roman"/>
              <a:cs typeface="Times New Roman"/>
              <a:sym typeface="Arial"/>
            </a:endParaRPr>
          </a:p>
        </p:txBody>
      </p:sp>
      <p:sp>
        <p:nvSpPr>
          <p:cNvPr id="26" name="Google Shape;120;p76">
            <a:extLst>
              <a:ext uri="{FF2B5EF4-FFF2-40B4-BE49-F238E27FC236}">
                <a16:creationId xmlns:a16="http://schemas.microsoft.com/office/drawing/2014/main" id="{B3C9655A-2680-CBD4-341A-460C55A63157}"/>
              </a:ext>
            </a:extLst>
          </p:cNvPr>
          <p:cNvSpPr/>
          <p:nvPr/>
        </p:nvSpPr>
        <p:spPr>
          <a:xfrm>
            <a:off x="9156701" y="2965412"/>
            <a:ext cx="2901546" cy="818907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Times New Roman"/>
                <a:ea typeface="Verdana"/>
                <a:cs typeface="Times New Roman"/>
                <a:sym typeface="Verdana"/>
              </a:rPr>
              <a:t>Major Project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Times New Roman"/>
                <a:ea typeface="Verdana"/>
                <a:cs typeface="Times New Roman"/>
                <a:sym typeface="Verdana"/>
              </a:rPr>
              <a:t>Project ID: </a:t>
            </a:r>
            <a:r>
              <a:rPr lang="en-US" sz="1600" b="1" dirty="0">
                <a:solidFill>
                  <a:schemeClr val="lt1"/>
                </a:solidFill>
                <a:latin typeface="Times New Roman"/>
                <a:ea typeface="Verdana"/>
                <a:cs typeface="Times New Roman"/>
                <a:sym typeface="Verdana"/>
              </a:rPr>
              <a:t>Cs-6</a:t>
            </a:r>
            <a:endParaRPr lang="en-US" sz="1600" b="1" i="0" u="none" strike="noStrike" cap="none" dirty="0">
              <a:solidFill>
                <a:schemeClr val="lt1"/>
              </a:solidFill>
              <a:latin typeface="Times New Roman"/>
              <a:ea typeface="Verdan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01330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15D3A-9A48-EF9A-EB65-EB10498FE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7AF62C-2799-3920-609C-4BB1158D8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smtClean="0">
                <a:latin typeface="Times New Roman"/>
                <a:cs typeface="Times New Roman"/>
              </a:rPr>
              <a:t>10</a:t>
            </a:fld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4B16CBD0-DE63-9577-B3D8-89D754C838DF}"/>
              </a:ext>
            </a:extLst>
          </p:cNvPr>
          <p:cNvSpPr txBox="1"/>
          <p:nvPr/>
        </p:nvSpPr>
        <p:spPr>
          <a:xfrm>
            <a:off x="835367" y="11900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Montserrat"/>
                <a:cs typeface="Times New Roman"/>
                <a:sym typeface="Montserrat"/>
              </a:rPr>
              <a:t>Use Cases</a:t>
            </a:r>
            <a:r>
              <a:rPr lang="en-US" sz="2400" b="1" dirty="0">
                <a:latin typeface="Times New Roman"/>
                <a:ea typeface="Montserrat"/>
                <a:cs typeface="Times New Roman"/>
                <a:sym typeface="Montserrat"/>
              </a:rPr>
              <a:t> &amp; Testing</a:t>
            </a:r>
            <a:endParaRPr lang="en-US" sz="2400" dirty="0">
              <a:latin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A71DF-A6F0-8151-0679-B0284D8351A5}"/>
              </a:ext>
            </a:extLst>
          </p:cNvPr>
          <p:cNvSpPr txBox="1"/>
          <p:nvPr/>
        </p:nvSpPr>
        <p:spPr>
          <a:xfrm>
            <a:off x="512806" y="368644"/>
            <a:ext cx="11001631" cy="66787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800" b="1" dirty="0">
                <a:latin typeface="Times New Roman"/>
                <a:ea typeface="Verdana"/>
              </a:rPr>
              <a:t>Use Cases</a:t>
            </a:r>
            <a:endParaRPr lang="en-US" sz="18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342900" indent="-342900">
              <a:spcAft>
                <a:spcPts val="300"/>
              </a:spcAft>
              <a:buAutoNum type="arabicPeriod"/>
            </a:pPr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Gesture-Based Robot Control</a:t>
            </a:r>
            <a:r>
              <a:rPr lang="en-US" sz="18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Control robot movements (Forward, Backward, Left, Right) using hand gestures.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Applications: Assistive robotics, industrial automation, and human-robot interaction.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Real-Time EMG Signal Monitoring</a:t>
            </a:r>
            <a:r>
              <a:rPr lang="en-US" sz="18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Monitor and analyze EMG signals in real-time for gesture classification.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Applications: Healthcare (prosthetics), fitness tracking, and rehabilitation.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endParaRPr lang="en-US" sz="1800" dirty="0">
              <a:solidFill>
                <a:srgbClr val="404040"/>
              </a:solidFill>
              <a:latin typeface="Times New Roman"/>
            </a:endParaRPr>
          </a:p>
          <a:p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Additional Use Cases: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Aft>
                <a:spcPts val="300"/>
              </a:spcAft>
              <a:buFont typeface="Arial,Sans-Serif"/>
              <a:buChar char="•"/>
            </a:pPr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Virtual Reality (VR) and Augmented Reality (AR):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>
                <a:solidFill>
                  <a:srgbClr val="404040"/>
                </a:solidFill>
                <a:latin typeface="Times New Roman"/>
              </a:rPr>
              <a:t>Use gestures to interact with virtual environments.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Enhance immersion in VR/AR experiences.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Gaming: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Control games using hand gestures for a more interactive experience.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Develop gesture-based gaming controllers.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US" sz="1800" b="1" dirty="0">
                <a:solidFill>
                  <a:srgbClr val="404040"/>
                </a:solidFill>
                <a:latin typeface="Times New Roman"/>
              </a:rPr>
              <a:t>Smart Home Automation: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Control smart home devices (e.g., lights, appliances) using gestures.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404040"/>
                </a:solidFill>
                <a:latin typeface="Times New Roman"/>
              </a:rPr>
              <a:t>Provide an alternative control method for individuals with disabilities.</a:t>
            </a: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endParaRPr lang="en-US" sz="1800" dirty="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buFont typeface="Arial,Sans-Serif"/>
              <a:buChar char="•"/>
            </a:pPr>
            <a:endParaRPr lang="en-IN" sz="1800" dirty="0">
              <a:solidFill>
                <a:srgbClr val="282828"/>
              </a:solidFill>
              <a:latin typeface="Times New Roman"/>
              <a:ea typeface="Verdana"/>
            </a:endParaRPr>
          </a:p>
          <a:p>
            <a:endParaRPr lang="en-US" sz="1800" b="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5428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7837F4-2106-7C91-E77C-34EC484CBE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49706-BE0A-66D0-C51B-2A75152FD71D}"/>
              </a:ext>
            </a:extLst>
          </p:cNvPr>
          <p:cNvSpPr txBox="1"/>
          <p:nvPr/>
        </p:nvSpPr>
        <p:spPr>
          <a:xfrm>
            <a:off x="556919" y="707437"/>
            <a:ext cx="11078162" cy="46833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250"/>
              </a:lnSpc>
            </a:pPr>
            <a:r>
              <a:rPr lang="en-US" sz="2000" b="1" dirty="0">
                <a:solidFill>
                  <a:srgbClr val="404040"/>
                </a:solidFill>
                <a:latin typeface="Times New Roman"/>
                <a:cs typeface="Segoe UI"/>
              </a:rPr>
              <a:t> Test Cases</a:t>
            </a:r>
            <a:r>
              <a:rPr lang="en-US" sz="2000" dirty="0">
                <a:solidFill>
                  <a:srgbClr val="282828"/>
                </a:solidFill>
                <a:latin typeface="Times New Roman"/>
                <a:cs typeface="Segoe UI"/>
              </a:rPr>
              <a:t>​</a:t>
            </a:r>
          </a:p>
          <a:p>
            <a:pPr>
              <a:lnSpc>
                <a:spcPts val="2250"/>
              </a:lnSpc>
            </a:pPr>
            <a:r>
              <a:rPr lang="en-US" sz="2000" dirty="0">
                <a:solidFill>
                  <a:srgbClr val="282828"/>
                </a:solidFill>
                <a:latin typeface="Times New Roman"/>
                <a:cs typeface="Segoe UI"/>
              </a:rPr>
              <a:t>​</a:t>
            </a:r>
          </a:p>
          <a:p>
            <a:pPr marL="228600" indent="-228600">
              <a:lnSpc>
                <a:spcPts val="2025"/>
              </a:lnSpc>
              <a:buFont typeface="Arial,Sans-Serif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Test Case 1: Gesture Recognition Accuracy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Test the system’s ability to classify gestures with &gt;95% accuracy.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Validate with multiple users and varying hand movements.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228600" indent="-228600">
              <a:buFont typeface="Arial,Sans-Serif"/>
              <a:buChar char="•"/>
            </a:pP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228600" indent="-228600">
              <a:lnSpc>
                <a:spcPts val="2025"/>
              </a:lnSpc>
              <a:buFont typeface="Arial,Sans-Serif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Test Case 2: Robot Control Responsiveness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Test the robot’s response time to gesture commands.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Ensure low latency and reliable control.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228600" indent="-228600">
              <a:buFont typeface="Arial,Sans-Serif"/>
              <a:buChar char="•"/>
            </a:pP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228600" indent="-228600">
              <a:lnSpc>
                <a:spcPts val="2025"/>
              </a:lnSpc>
              <a:buFont typeface="Arial,Sans-Serif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Test Case 3: System Robustness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>
                <a:solidFill>
                  <a:srgbClr val="404040"/>
                </a:solidFill>
                <a:latin typeface="Times New Roman"/>
              </a:rPr>
              <a:t>Test the system under different environmental conditions (e.g., noise, interference).</a:t>
            </a:r>
            <a:r>
              <a:rPr lang="en-US" sz="2000">
                <a:solidFill>
                  <a:srgbClr val="282828"/>
                </a:solidFill>
                <a:latin typeface="Times New Roman"/>
              </a:rPr>
              <a:t>​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>
                <a:solidFill>
                  <a:srgbClr val="404040"/>
                </a:solidFill>
                <a:latin typeface="Times New Roman"/>
              </a:rPr>
              <a:t>Validate performance with varying EMG signal strengths.</a:t>
            </a:r>
            <a:r>
              <a:rPr lang="en-US" sz="2000">
                <a:solidFill>
                  <a:srgbClr val="282828"/>
                </a:solidFill>
                <a:latin typeface="Times New Roman"/>
              </a:rPr>
              <a:t>​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228600" indent="-228600">
              <a:buFont typeface="Arial,Sans-Serif"/>
              <a:buChar char="•"/>
            </a:pP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228600" indent="-228600">
              <a:lnSpc>
                <a:spcPts val="2025"/>
              </a:lnSpc>
              <a:buFont typeface="Arial,Sans-Serif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Test Case 4: Use Case Validation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Test predefined use cases (e.g., controlling a robot to navigate a path).</a:t>
            </a:r>
            <a:r>
              <a:rPr lang="en-US" sz="2000" dirty="0">
                <a:solidFill>
                  <a:srgbClr val="282828"/>
                </a:solidFill>
                <a:latin typeface="Times New Roman"/>
              </a:rPr>
              <a:t>​</a:t>
            </a:r>
          </a:p>
          <a:p>
            <a:pPr marL="742950" lvl="1" indent="-285750">
              <a:lnSpc>
                <a:spcPts val="2025"/>
              </a:lnSpc>
              <a:buFont typeface="Arial,Sans-Serif"/>
              <a:buChar char="•"/>
            </a:pPr>
            <a:r>
              <a:rPr lang="en-US" sz="2000">
                <a:solidFill>
                  <a:srgbClr val="404040"/>
                </a:solidFill>
                <a:latin typeface="Times New Roman"/>
              </a:rPr>
              <a:t>Ensure the system meets all functional requirements.</a:t>
            </a:r>
          </a:p>
        </p:txBody>
      </p:sp>
    </p:spTree>
    <p:extLst>
      <p:ext uri="{BB962C8B-B14F-4D97-AF65-F5344CB8AC3E}">
        <p14:creationId xmlns:p14="http://schemas.microsoft.com/office/powerpoint/2010/main" val="3585245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79F8AE-80CF-471A-E23E-1D5D6AE2F4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FAD13B1-3AD5-5F48-5EA6-8283F4D73202}"/>
              </a:ext>
            </a:extLst>
          </p:cNvPr>
          <p:cNvSpPr>
            <a:spLocks noGrp="1"/>
          </p:cNvSpPr>
          <p:nvPr/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-US"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3B14D212-DF1F-F61D-ECD3-9D20601BCEB3}"/>
              </a:ext>
            </a:extLst>
          </p:cNvPr>
          <p:cNvSpPr txBox="1"/>
          <p:nvPr/>
        </p:nvSpPr>
        <p:spPr>
          <a:xfrm>
            <a:off x="1037754" y="213460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Times New Roman"/>
                <a:ea typeface="Montserrat"/>
                <a:cs typeface="Montserrat"/>
                <a:sym typeface="Montserrat"/>
              </a:rPr>
              <a:t>Implementation and Results – Iteration 1 </a:t>
            </a:r>
            <a:endParaRPr lang="en-US" sz="2800" b="0" i="0" u="none" strike="noStrike" cap="none">
              <a:solidFill>
                <a:srgbClr val="000000"/>
              </a:solidFill>
              <a:latin typeface="Times New Roman"/>
              <a:ea typeface="Arial"/>
              <a:cs typeface="Arial"/>
            </a:endParaRPr>
          </a:p>
        </p:txBody>
      </p:sp>
      <p:sp>
        <p:nvSpPr>
          <p:cNvPr id="6" name="Google Shape;125;p3">
            <a:extLst>
              <a:ext uri="{FF2B5EF4-FFF2-40B4-BE49-F238E27FC236}">
                <a16:creationId xmlns:a16="http://schemas.microsoft.com/office/drawing/2014/main" id="{ECA415C5-05E9-EE8C-B516-CAA160872052}"/>
              </a:ext>
            </a:extLst>
          </p:cNvPr>
          <p:cNvSpPr txBox="1"/>
          <p:nvPr/>
        </p:nvSpPr>
        <p:spPr>
          <a:xfrm>
            <a:off x="433468" y="1294866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/>
                <a:ea typeface="Verdana"/>
              </a:rPr>
              <a:t>Iteration 1 : Results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000" dirty="0">
              <a:latin typeface="Times New Roman"/>
              <a:ea typeface="Verdana" panose="020B0604030504040204" pitchFamily="34" charset="0"/>
            </a:endParaRP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n-IN" sz="2000" b="1" i="0" dirty="0">
                <a:solidFill>
                  <a:srgbClr val="404040"/>
                </a:solidFill>
                <a:effectLst/>
                <a:latin typeface="Times New Roman"/>
              </a:rPr>
              <a:t>Hardware Setup</a:t>
            </a: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Connected EMG sensor, MPU6050, and ESP8266.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Established basic Wi-Fi communication for robot control.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IN" sz="2000" b="1" i="0" dirty="0">
                <a:solidFill>
                  <a:srgbClr val="404040"/>
                </a:solidFill>
                <a:effectLst/>
                <a:latin typeface="Times New Roman"/>
              </a:rPr>
              <a:t>Software Development</a:t>
            </a: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Implemented basic gesture detection using MPU6050.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Developed initial code for EMG signal processing and classification.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IN" sz="2000" b="1" i="0" dirty="0">
                <a:solidFill>
                  <a:srgbClr val="404040"/>
                </a:solidFill>
                <a:effectLst/>
                <a:latin typeface="Times New Roman"/>
              </a:rPr>
              <a:t>Robot Control</a:t>
            </a: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Integrated gesture detection with robot movement (Forward, Backward, Left, Right).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IN" sz="2000" b="0" i="0" dirty="0">
                <a:solidFill>
                  <a:srgbClr val="404040"/>
                </a:solidFill>
                <a:effectLst/>
                <a:latin typeface="Times New Roman"/>
              </a:rPr>
              <a:t>Tested basic functionality using predefined gestures.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2000" dirty="0">
              <a:latin typeface="Times New Roman"/>
              <a:ea typeface="Verdana" panose="020B0604030504040204" pitchFamily="34" charset="0"/>
            </a:endParaRPr>
          </a:p>
          <a:p>
            <a:pPr algn="l">
              <a:buNone/>
            </a:pPr>
            <a:endParaRPr lang="en-IN" dirty="0">
              <a:latin typeface="Times New Roman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77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9C9427-6315-3503-A17E-92264246A6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90F99-5DEF-D7DB-80A6-C48425D7999C}"/>
              </a:ext>
            </a:extLst>
          </p:cNvPr>
          <p:cNvSpPr txBox="1"/>
          <p:nvPr/>
        </p:nvSpPr>
        <p:spPr>
          <a:xfrm>
            <a:off x="556919" y="1243659"/>
            <a:ext cx="11068754" cy="41150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Results: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342900" indent="-342900"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Gesture Detection</a:t>
            </a: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Successfully detected simple gestures (e.g., tilt for Left/Right, pitch for Forward/Backward).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Achieved </a:t>
            </a:r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~85% accuracy</a:t>
            </a: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 in initial gesture classification.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Robot Control</a:t>
            </a: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Robot responded to gesture commands with </a:t>
            </a:r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~200ms latency</a:t>
            </a: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.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Basic movements (Forward, Backward, Left, Right) were functional.</a:t>
            </a:r>
            <a:endParaRPr lang="en-US" sz="200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  <a:cs typeface="Times New Roman"/>
              </a:rPr>
              <a:t>Challenges</a:t>
            </a: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: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EMG signal noise affected accuracy.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cs typeface="Times New Roman"/>
              </a:rPr>
              <a:t>Wi-Fi communication occasionally experienced delays.</a:t>
            </a:r>
            <a:endParaRPr lang="en-US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endParaRPr lang="en-IN" sz="20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>
              <a:lnSpc>
                <a:spcPts val="1575"/>
              </a:lnSpc>
            </a:pPr>
            <a:endParaRPr lang="en-US" sz="2000" dirty="0">
              <a:solidFill>
                <a:srgbClr val="282828"/>
              </a:solidFill>
              <a:latin typeface="Times New Roman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507693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A6534-D601-2FCE-3FCA-9515020220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62EDE2B-D87B-D03F-3482-F7F114A4F0D9}"/>
              </a:ext>
            </a:extLst>
          </p:cNvPr>
          <p:cNvSpPr>
            <a:spLocks noGrp="1"/>
          </p:cNvSpPr>
          <p:nvPr/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-US"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C625E54E-A86D-9B94-B470-0435C69F95E5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2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5;p3">
            <a:extLst>
              <a:ext uri="{FF2B5EF4-FFF2-40B4-BE49-F238E27FC236}">
                <a16:creationId xmlns:a16="http://schemas.microsoft.com/office/drawing/2014/main" id="{67B823CE-7BA9-D714-A424-29AA44BD6144}"/>
              </a:ext>
            </a:extLst>
          </p:cNvPr>
          <p:cNvSpPr txBox="1"/>
          <p:nvPr/>
        </p:nvSpPr>
        <p:spPr>
          <a:xfrm>
            <a:off x="433468" y="946791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/>
                <a:ea typeface="Verdana"/>
              </a:rPr>
              <a:t>Iteration : Results + Validation against the use cases and test cases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000" dirty="0">
              <a:latin typeface="Times New Roman"/>
              <a:ea typeface="Verdana" panose="020B0604030504040204" pitchFamily="34" charset="0"/>
            </a:endParaRP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404040"/>
                </a:solidFill>
                <a:effectLst/>
                <a:latin typeface="Times New Roman"/>
              </a:rPr>
              <a:t>Improved Signal Processing</a:t>
            </a: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Enhanced EMG signal filtering to reduce noise.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Implemented advanced threshold-based classification for better accuracy.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404040"/>
                </a:solidFill>
                <a:effectLst/>
                <a:latin typeface="Times New Roman"/>
              </a:rPr>
              <a:t>Optimized Wi-Fi Communication</a:t>
            </a: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Reduced latency in Wi-Fi communication between the gesture detection system and the robot.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Improved reliability of data transmission.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404040"/>
                </a:solidFill>
                <a:effectLst/>
                <a:latin typeface="Times New Roman"/>
              </a:rPr>
              <a:t>Expanded Gesture Library</a:t>
            </a: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Added more gestures (e.g., Stop, Rotate) for advanced robot control.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000" b="0" i="0" dirty="0">
                <a:solidFill>
                  <a:srgbClr val="404040"/>
                </a:solidFill>
                <a:effectLst/>
                <a:latin typeface="Times New Roman"/>
              </a:rPr>
              <a:t>Tested complex movements like diagonal navigation.</a:t>
            </a:r>
          </a:p>
          <a:p>
            <a:endParaRPr lang="en-IN" b="1" i="0" dirty="0">
              <a:solidFill>
                <a:srgbClr val="404040"/>
              </a:solidFill>
              <a:effectLst/>
              <a:latin typeface="Inter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357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023370-41FB-E53C-0454-6C9688D3F1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A30473-9B62-1A62-B515-19ACB083FC44}"/>
              </a:ext>
            </a:extLst>
          </p:cNvPr>
          <p:cNvSpPr txBox="1"/>
          <p:nvPr/>
        </p:nvSpPr>
        <p:spPr>
          <a:xfrm>
            <a:off x="648729" y="1235675"/>
            <a:ext cx="10701866" cy="35932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b="1" dirty="0">
                <a:solidFill>
                  <a:srgbClr val="404040"/>
                </a:solidFill>
                <a:latin typeface="Times New Roman"/>
                <a:cs typeface="Segoe UI"/>
              </a:rPr>
              <a:t>Results</a:t>
            </a:r>
            <a:endParaRPr lang="en-IN" sz="2000">
              <a:solidFill>
                <a:srgbClr val="282828"/>
              </a:solidFill>
              <a:latin typeface="Times New Roman"/>
              <a:cs typeface="Segoe UI"/>
            </a:endParaRPr>
          </a:p>
          <a:p>
            <a:pPr marL="342900" indent="-342900"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</a:rPr>
              <a:t>Gesture Detection</a:t>
            </a:r>
            <a:r>
              <a:rPr lang="en-IN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Achieved </a:t>
            </a:r>
            <a:r>
              <a:rPr lang="en-IN" sz="2000" b="1" dirty="0">
                <a:solidFill>
                  <a:srgbClr val="404040"/>
                </a:solidFill>
                <a:latin typeface="Times New Roman"/>
              </a:rPr>
              <a:t>~92% accuracy</a:t>
            </a:r>
            <a:r>
              <a:rPr lang="en-IN" sz="2000" dirty="0">
                <a:solidFill>
                  <a:srgbClr val="404040"/>
                </a:solidFill>
                <a:latin typeface="Times New Roman"/>
              </a:rPr>
              <a:t> in gesture classification.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Reduced false positives in gesture recognition.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</a:rPr>
              <a:t>Robot Control</a:t>
            </a:r>
            <a:r>
              <a:rPr lang="en-IN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Robot responded to gestures with </a:t>
            </a:r>
            <a:r>
              <a:rPr lang="en-IN" sz="2000" b="1" dirty="0">
                <a:solidFill>
                  <a:srgbClr val="404040"/>
                </a:solidFill>
                <a:latin typeface="Times New Roman"/>
              </a:rPr>
              <a:t>~150ms latency</a:t>
            </a:r>
            <a:r>
              <a:rPr lang="en-IN" sz="2000" dirty="0">
                <a:solidFill>
                  <a:srgbClr val="404040"/>
                </a:solidFill>
                <a:latin typeface="Times New Roman"/>
              </a:rPr>
              <a:t>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Successfully executed complex movements (e.g., diagonal navigation, rotation).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</a:rPr>
              <a:t>System Robustness</a:t>
            </a:r>
            <a:r>
              <a:rPr lang="en-IN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Improved performance under noisy conditions.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</a:rPr>
              <a:t>Validated system with multiple users for consistency.</a:t>
            </a:r>
            <a:endParaRPr lang="en-US" sz="20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57647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E2842-485B-A1BA-74A8-3079DADFF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35B471-CC7E-7CB9-A4D6-FB503C8052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67F9DACA-35DE-941A-CCEE-D335FBEB8971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/>
                <a:ea typeface="Montserrat"/>
                <a:cs typeface="Montserrat"/>
                <a:sym typeface="Montserrat"/>
              </a:rPr>
              <a:t>Contribution</a:t>
            </a:r>
            <a:endParaRPr lang="en-US" b="0" i="0" u="none" strike="noStrike" cap="none" dirty="0">
              <a:solidFill>
                <a:srgbClr val="000000"/>
              </a:solidFill>
              <a:latin typeface="Times New Roman"/>
              <a:ea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83A87-EC87-FA3E-5F9E-1741D1E1465D}"/>
              </a:ext>
            </a:extLst>
          </p:cNvPr>
          <p:cNvSpPr txBox="1"/>
          <p:nvPr/>
        </p:nvSpPr>
        <p:spPr>
          <a:xfrm>
            <a:off x="1348781" y="1413286"/>
            <a:ext cx="8830441" cy="35932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300"/>
              </a:spcAft>
              <a:buAutoNum type="arabicPeriod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Team Member Name: [</a:t>
            </a:r>
            <a:r>
              <a:rPr lang="en-IN" sz="2000" b="1" dirty="0">
                <a:latin typeface="Times New Roman"/>
                <a:cs typeface="Times New Roman"/>
              </a:rPr>
              <a:t>Avula Veera Siva Reddy 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]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Developed the 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EMG signal processing algorithm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for gesture classification.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Integrated the MPU6050 sensor for gesture detection.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Team Member Name: [</a:t>
            </a:r>
            <a:r>
              <a:rPr lang="en-IN" sz="2000" b="1" dirty="0">
                <a:latin typeface="Times New Roman"/>
                <a:cs typeface="Times New Roman"/>
              </a:rPr>
              <a:t>Boya Rajesh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]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Implemented 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Wi-Fi communication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using ESP8266 for robot control.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Optimized the code for low-latency data transmission.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Team Member Name: [</a:t>
            </a:r>
            <a:r>
              <a:rPr lang="en-IN" sz="2000" b="1" dirty="0">
                <a:latin typeface="Times New Roman"/>
                <a:cs typeface="Times New Roman"/>
              </a:rPr>
              <a:t>Bhanu Siva Sai Kumar M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]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Designed and tested the 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robot control logic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(Forward, Backward, Left, Right).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Conducted 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system testing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and validation.</a:t>
            </a:r>
            <a:endParaRPr lang="en-US" sz="20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27572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504D1D-0A88-D098-F4EF-620FD44B52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7322E8-758F-1562-A182-0AAD4CFBF234}"/>
              </a:ext>
            </a:extLst>
          </p:cNvPr>
          <p:cNvSpPr txBox="1"/>
          <p:nvPr/>
        </p:nvSpPr>
        <p:spPr>
          <a:xfrm>
            <a:off x="592445" y="680081"/>
            <a:ext cx="10236402" cy="48090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Key Achievements: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Successfully classified hand gestures with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 &lt;92% accuracy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Implemented </a:t>
            </a: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low-latency (&lt;150ms)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robot control via Wi-Fi communication.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har char="•"/>
            </a:pPr>
            <a:r>
              <a:rPr lang="en-US" sz="2000" dirty="0">
                <a:solidFill>
                  <a:srgbClr val="404040"/>
                </a:solidFill>
                <a:latin typeface="Times New Roman"/>
              </a:rPr>
              <a:t>Validated the system with multiple users and under varying conditions.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Challenges Overcome: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EMG Signal Noise: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Addressed using advanced filtering techniques.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Wi-Fi Latency: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Reduced by optimizing communication protocols.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pPr marL="342900" indent="-342900"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Gesture Accuracy: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Improved by expanding the gesture library and refining classification algorithms.</a:t>
            </a:r>
            <a:endParaRPr lang="en-US" sz="2000" dirty="0">
              <a:solidFill>
                <a:srgbClr val="282828"/>
              </a:solidFill>
              <a:latin typeface="Times New Roman"/>
            </a:endParaRPr>
          </a:p>
          <a:p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Applications:</a:t>
            </a:r>
            <a:endParaRPr lang="en-US" sz="28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Assistive Robotics: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Control robotic aids for individuals with disabilities.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buFont typeface="Arial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Industrial Automation: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Enhance safety and efficiency in manufacturing.</a:t>
            </a:r>
            <a:endParaRPr lang="en-US" sz="20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buFont typeface="Arial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Times New Roman"/>
              </a:rPr>
              <a:t>Human-Robot Interaction:</a:t>
            </a:r>
            <a:r>
              <a:rPr lang="en-US" sz="2000" dirty="0">
                <a:solidFill>
                  <a:srgbClr val="404040"/>
                </a:solidFill>
                <a:latin typeface="Times New Roman"/>
              </a:rPr>
              <a:t> Improve collaboration between humans and robots.</a:t>
            </a:r>
            <a:endParaRPr lang="en-US" sz="20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6582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02CF25-75BD-D79D-B399-A353874A42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B4BB2E-235A-FD70-5344-B2B528F43036}"/>
              </a:ext>
            </a:extLst>
          </p:cNvPr>
          <p:cNvSpPr txBox="1"/>
          <p:nvPr/>
        </p:nvSpPr>
        <p:spPr>
          <a:xfrm>
            <a:off x="392157" y="990599"/>
            <a:ext cx="11621981" cy="43858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3200" b="1" dirty="0">
                <a:solidFill>
                  <a:srgbClr val="404040"/>
                </a:solidFill>
                <a:latin typeface="Segoe UI"/>
                <a:cs typeface="Segoe UI"/>
              </a:rPr>
              <a:t>Conclusion</a:t>
            </a:r>
            <a:endParaRPr lang="en-US" sz="3200" dirty="0">
              <a:solidFill>
                <a:srgbClr val="282828"/>
              </a:solidFill>
              <a:latin typeface="Segoe UI"/>
              <a:cs typeface="Segoe UI"/>
            </a:endParaRPr>
          </a:p>
          <a:p>
            <a:endParaRPr lang="en-US" sz="1800" dirty="0">
              <a:solidFill>
                <a:srgbClr val="282828"/>
              </a:solidFill>
              <a:latin typeface="Segoe UI"/>
              <a:cs typeface="Segoe UI"/>
            </a:endParaRPr>
          </a:p>
          <a:p>
            <a:r>
              <a:rPr lang="en-US" sz="2800" b="1" dirty="0">
                <a:solidFill>
                  <a:srgbClr val="404040"/>
                </a:solidFill>
                <a:latin typeface="Times New Roman"/>
                <a:cs typeface="Segoe UI"/>
              </a:rPr>
              <a:t>Project Success:</a:t>
            </a:r>
            <a:endParaRPr lang="en-US" sz="2800">
              <a:solidFill>
                <a:srgbClr val="282828"/>
              </a:solidFill>
              <a:latin typeface="Times New Roman"/>
              <a:cs typeface="Segoe UI"/>
            </a:endParaRPr>
          </a:p>
          <a:p>
            <a:pPr>
              <a:spcAft>
                <a:spcPts val="300"/>
              </a:spcAft>
            </a:pPr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     Achieved Goals:</a:t>
            </a:r>
            <a:endParaRPr lang="en-US" sz="2800" dirty="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"/>
              <a:buChar char="•"/>
            </a:pPr>
            <a:r>
              <a:rPr lang="en-US" sz="2800" dirty="0">
                <a:solidFill>
                  <a:srgbClr val="404040"/>
                </a:solidFill>
                <a:latin typeface="Times New Roman"/>
              </a:rPr>
              <a:t>Developed a </a:t>
            </a:r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real-time, low-latency</a:t>
            </a:r>
            <a:r>
              <a:rPr lang="en-US" sz="2800" dirty="0">
                <a:solidFill>
                  <a:srgbClr val="404040"/>
                </a:solidFill>
                <a:latin typeface="Times New Roman"/>
              </a:rPr>
              <a:t> gesture classification system.</a:t>
            </a:r>
            <a:endParaRPr lang="en-US" sz="2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"/>
              <a:buChar char="•"/>
            </a:pPr>
            <a:r>
              <a:rPr lang="en-US" sz="2800" dirty="0">
                <a:solidFill>
                  <a:srgbClr val="404040"/>
                </a:solidFill>
                <a:latin typeface="Times New Roman"/>
              </a:rPr>
              <a:t>Successfully controlled a software robot using classified gestures.</a:t>
            </a:r>
            <a:endParaRPr lang="en-US" sz="2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"/>
              <a:buChar char="•"/>
            </a:pPr>
            <a:r>
              <a:rPr lang="en-US" sz="2800" dirty="0">
                <a:solidFill>
                  <a:srgbClr val="404040"/>
                </a:solidFill>
                <a:latin typeface="Times New Roman"/>
              </a:rPr>
              <a:t>Validated the system with </a:t>
            </a:r>
            <a:r>
              <a:rPr lang="en-US" sz="2800" b="1" dirty="0">
                <a:solidFill>
                  <a:srgbClr val="404040"/>
                </a:solidFill>
                <a:latin typeface="Times New Roman"/>
              </a:rPr>
              <a:t>&lt;95% accuracy</a:t>
            </a:r>
            <a:r>
              <a:rPr lang="en-US" sz="2800" dirty="0">
                <a:solidFill>
                  <a:srgbClr val="404040"/>
                </a:solidFill>
                <a:latin typeface="Times New Roman"/>
              </a:rPr>
              <a:t> and reliable performance.</a:t>
            </a:r>
            <a:endParaRPr lang="en-US" sz="2800" dirty="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914400" lvl="1" indent="-457200">
              <a:spcBef>
                <a:spcPts val="300"/>
              </a:spcBef>
              <a:buChar char="•"/>
            </a:pPr>
            <a:r>
              <a:rPr lang="en-IN" sz="2800" dirty="0">
                <a:solidFill>
                  <a:srgbClr val="404040"/>
                </a:solidFill>
                <a:latin typeface="Times New Roman"/>
                <a:cs typeface="Times New Roman"/>
              </a:rPr>
              <a:t>Translate classified gestures into robot movements (e.g., Forward,     Backward, Left, Right).</a:t>
            </a:r>
            <a:endParaRPr lang="en-US" sz="2800">
              <a:solidFill>
                <a:srgbClr val="282828"/>
              </a:solidFill>
              <a:latin typeface="Times New Roman"/>
              <a:cs typeface="Times New Roman"/>
            </a:endParaRPr>
          </a:p>
          <a:p>
            <a:pPr marL="285750" indent="-285750">
              <a:spcBef>
                <a:spcPts val="300"/>
              </a:spcBef>
              <a:buFont typeface="Arial"/>
              <a:buChar char="•"/>
            </a:pPr>
            <a:endParaRPr lang="en-US" sz="1800" dirty="0">
              <a:solidFill>
                <a:srgbClr val="40404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8005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fee63df26b_0_0"/>
          <p:cNvSpPr txBox="1"/>
          <p:nvPr/>
        </p:nvSpPr>
        <p:spPr>
          <a:xfrm>
            <a:off x="1233714" y="2607717"/>
            <a:ext cx="9724500" cy="18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lang="en-US" sz="11500" b="1" i="0" u="none" strike="noStrike" cap="none">
                <a:solidFill>
                  <a:srgbClr val="007069"/>
                </a:solidFill>
                <a:latin typeface="Open Sans"/>
                <a:ea typeface="Open Sans"/>
                <a:cs typeface="Open Sans"/>
                <a:sym typeface="Open Sans"/>
              </a:rPr>
              <a:t>THANK </a:t>
            </a:r>
            <a:r>
              <a:rPr lang="en-US" sz="11500" b="1" i="0" u="none" strike="noStrike" cap="none">
                <a:solidFill>
                  <a:srgbClr val="A5A5A5"/>
                </a:solidFill>
                <a:latin typeface="Open Sans"/>
                <a:ea typeface="Open Sans"/>
                <a:cs typeface="Open Sans"/>
                <a:sym typeface="Open Sans"/>
              </a:rPr>
              <a:t>YOU</a:t>
            </a:r>
            <a:endParaRPr sz="1400" b="0" i="0" u="none" strike="noStrike" cap="none">
              <a:solidFill>
                <a:srgbClr val="000000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  <p:sp>
        <p:nvSpPr>
          <p:cNvPr id="744" name="Google Shape;744;g2fee63df26b_0_0"/>
          <p:cNvSpPr txBox="1"/>
          <p:nvPr/>
        </p:nvSpPr>
        <p:spPr>
          <a:xfrm>
            <a:off x="1596571" y="4466045"/>
            <a:ext cx="8998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dirty="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Have a Great Day ! </a:t>
            </a:r>
            <a:endParaRPr sz="1400" b="0" i="0" u="none" strike="noStrike" cap="none" dirty="0">
              <a:solidFill>
                <a:srgbClr val="000000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016D5E0D-E878-63B4-A1A9-208E58ED6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1EF97A4B-E82E-712F-CA13-78D59E17A26B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Objective and Goals</a:t>
            </a:r>
            <a:endParaRPr dirty="0"/>
          </a:p>
        </p:txBody>
      </p:sp>
      <p:sp>
        <p:nvSpPr>
          <p:cNvPr id="3" name="Google Shape;120;p76">
            <a:extLst>
              <a:ext uri="{FF2B5EF4-FFF2-40B4-BE49-F238E27FC236}">
                <a16:creationId xmlns:a16="http://schemas.microsoft.com/office/drawing/2014/main" id="{CA08A1E2-29B3-F3D5-48A9-5D1EA6629717}"/>
              </a:ext>
            </a:extLst>
          </p:cNvPr>
          <p:cNvSpPr/>
          <p:nvPr/>
        </p:nvSpPr>
        <p:spPr>
          <a:xfrm>
            <a:off x="550606" y="722112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Objective 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76">
            <a:extLst>
              <a:ext uri="{FF2B5EF4-FFF2-40B4-BE49-F238E27FC236}">
                <a16:creationId xmlns:a16="http://schemas.microsoft.com/office/drawing/2014/main" id="{17BF0AA4-CB04-F194-9E07-5F430F49129E}"/>
              </a:ext>
            </a:extLst>
          </p:cNvPr>
          <p:cNvSpPr/>
          <p:nvPr/>
        </p:nvSpPr>
        <p:spPr>
          <a:xfrm>
            <a:off x="550606" y="3009900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Goals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9AEFFB-1A20-899A-F8E0-29DEDB267EF4}"/>
              </a:ext>
            </a:extLst>
          </p:cNvPr>
          <p:cNvSpPr txBox="1"/>
          <p:nvPr/>
        </p:nvSpPr>
        <p:spPr>
          <a:xfrm>
            <a:off x="544702" y="3241855"/>
            <a:ext cx="9943179" cy="34394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IN" sz="2000" b="1" dirty="0">
                <a:latin typeface="Times New Roman"/>
                <a:ea typeface="Verdana"/>
                <a:cs typeface="Times New Roman"/>
              </a:rPr>
              <a:t>Main Goals :</a:t>
            </a:r>
          </a:p>
          <a:p>
            <a:pPr marL="342900" indent="-342900"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  <a:ea typeface="Verdana"/>
              </a:rPr>
              <a:t>Develop a Robot Gesture Classification System</a:t>
            </a:r>
            <a:r>
              <a:rPr lang="en-IN" sz="2000" dirty="0">
                <a:solidFill>
                  <a:srgbClr val="404040"/>
                </a:solidFill>
                <a:latin typeface="Times New Roman"/>
                <a:ea typeface="Verdana"/>
              </a:rPr>
              <a:t>:</a:t>
            </a:r>
            <a:endParaRPr lang="en-US" sz="20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chemeClr val="bg2"/>
                </a:solidFill>
                <a:latin typeface="Times New Roman"/>
                <a:ea typeface="Verdana"/>
              </a:rPr>
              <a:t>Capture and process Surface EMG signals to classify hand gestures with high accuracy.</a:t>
            </a:r>
            <a:endParaRPr lang="en-US" sz="2000">
              <a:solidFill>
                <a:schemeClr val="bg2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chemeClr val="bg2"/>
                </a:solidFill>
                <a:latin typeface="Times New Roman"/>
                <a:ea typeface="Verdana"/>
              </a:rPr>
              <a:t>Implement signal processing techniques to filter noise and extract meaningful features from EMG data.</a:t>
            </a:r>
            <a:endParaRPr lang="en-US" sz="2000">
              <a:solidFill>
                <a:schemeClr val="bg2"/>
              </a:solidFill>
              <a:latin typeface="Times New Roman"/>
              <a:ea typeface="Verdana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en-IN" sz="2000" b="1" dirty="0">
                <a:solidFill>
                  <a:srgbClr val="404040"/>
                </a:solidFill>
                <a:latin typeface="Times New Roman"/>
                <a:ea typeface="Verdana"/>
              </a:rPr>
              <a:t>Control a Software Robot Using Gestures</a:t>
            </a:r>
            <a:r>
              <a:rPr lang="en-IN" sz="2000" dirty="0">
                <a:solidFill>
                  <a:srgbClr val="404040"/>
                </a:solidFill>
                <a:latin typeface="Times New Roman"/>
                <a:ea typeface="Verdana"/>
              </a:rPr>
              <a:t>:</a:t>
            </a:r>
            <a:endParaRPr lang="en-US" sz="2000">
              <a:solidFill>
                <a:srgbClr val="404040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ea typeface="Verdana"/>
              </a:rPr>
              <a:t>Translate classified gestures into robot movements (e.g., Forward, Backward, Left, Right).</a:t>
            </a:r>
            <a:endParaRPr lang="en-US" sz="20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AutoNum type="arabicPeriod"/>
            </a:pPr>
            <a:r>
              <a:rPr lang="en-IN" sz="2000" dirty="0">
                <a:solidFill>
                  <a:srgbClr val="404040"/>
                </a:solidFill>
                <a:latin typeface="Times New Roman"/>
                <a:ea typeface="Verdana"/>
              </a:rPr>
              <a:t>Ensure real-time and reliable control of the robot via Wi-Fi communication</a:t>
            </a:r>
            <a:endParaRPr lang="en-IN" sz="2000">
              <a:latin typeface="Times New Roman"/>
              <a:ea typeface="Verdana"/>
            </a:endParaRPr>
          </a:p>
          <a:p>
            <a:endParaRPr lang="en-IN" sz="2000" dirty="0">
              <a:latin typeface="Times New Roman"/>
              <a:ea typeface="Verdana" panose="020B0604030504040204" pitchFamily="34" charset="0"/>
            </a:endParaRP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FB294828-0F9E-F06A-05D5-7A5C37AB34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8EF457-C94C-B4F5-A98B-71E327FEDEB7}"/>
              </a:ext>
            </a:extLst>
          </p:cNvPr>
          <p:cNvSpPr txBox="1"/>
          <p:nvPr/>
        </p:nvSpPr>
        <p:spPr>
          <a:xfrm>
            <a:off x="548290" y="949106"/>
            <a:ext cx="10698654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Char char="•"/>
            </a:pPr>
            <a:endParaRPr lang="en-US" sz="2400" dirty="0">
              <a:latin typeface="Times New Roman"/>
              <a:cs typeface="Times New Roman"/>
            </a:endParaRPr>
          </a:p>
          <a:p>
            <a:pPr marL="285750" indent="-285750" algn="just"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To develop a hand gesture recognition model using surface EMG signals to control a software designed robot.</a:t>
            </a:r>
            <a:endParaRPr lang="en-US" sz="2000">
              <a:latin typeface="Times New Roman"/>
            </a:endParaRPr>
          </a:p>
          <a:p>
            <a:pPr marL="285750" indent="-285750" algn="just">
              <a:buChar char="•"/>
            </a:pPr>
            <a:r>
              <a:rPr lang="en-US" sz="2400" dirty="0">
                <a:latin typeface="Times New Roman"/>
              </a:rPr>
              <a:t>Hand gestures through surface electromyography (</a:t>
            </a:r>
            <a:r>
              <a:rPr lang="en-US" sz="2400" err="1">
                <a:latin typeface="Times New Roman"/>
              </a:rPr>
              <a:t>sEMG</a:t>
            </a:r>
            <a:r>
              <a:rPr lang="en-US" sz="2400" dirty="0">
                <a:latin typeface="Times New Roman"/>
              </a:rPr>
              <a:t>) signals, which are then converted into commands for the control of robots. </a:t>
            </a:r>
          </a:p>
        </p:txBody>
      </p:sp>
    </p:spTree>
    <p:extLst>
      <p:ext uri="{BB962C8B-B14F-4D97-AF65-F5344CB8AC3E}">
        <p14:creationId xmlns:p14="http://schemas.microsoft.com/office/powerpoint/2010/main" val="1429641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FD0BE9-F10D-971A-33D6-05EEE1A87A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lang="en-US" dirty="0"/>
          </a:p>
        </p:txBody>
      </p:sp>
      <p:grpSp>
        <p:nvGrpSpPr>
          <p:cNvPr id="5" name="Google Shape;112;p76">
            <a:extLst>
              <a:ext uri="{FF2B5EF4-FFF2-40B4-BE49-F238E27FC236}">
                <a16:creationId xmlns:a16="http://schemas.microsoft.com/office/drawing/2014/main" id="{C57379A0-1397-F4C2-2A88-69D07BFBDBCC}"/>
              </a:ext>
            </a:extLst>
          </p:cNvPr>
          <p:cNvGrpSpPr/>
          <p:nvPr/>
        </p:nvGrpSpPr>
        <p:grpSpPr>
          <a:xfrm>
            <a:off x="11856720" y="140636"/>
            <a:ext cx="223520" cy="990718"/>
            <a:chOff x="11856720" y="140636"/>
            <a:chExt cx="223520" cy="990718"/>
          </a:xfrm>
        </p:grpSpPr>
        <p:grpSp>
          <p:nvGrpSpPr>
            <p:cNvPr id="22" name="Google Shape;113;p76">
              <a:extLst>
                <a:ext uri="{FF2B5EF4-FFF2-40B4-BE49-F238E27FC236}">
                  <a16:creationId xmlns:a16="http://schemas.microsoft.com/office/drawing/2014/main" id="{53AE2AB2-2208-8436-C088-F8E1EE56ACDD}"/>
                </a:ext>
              </a:extLst>
            </p:cNvPr>
            <p:cNvGrpSpPr/>
            <p:nvPr/>
          </p:nvGrpSpPr>
          <p:grpSpPr>
            <a:xfrm>
              <a:off x="11856720" y="660278"/>
              <a:ext cx="223520" cy="471076"/>
              <a:chOff x="11856720" y="660278"/>
              <a:chExt cx="2457449" cy="1328450"/>
            </a:xfrm>
          </p:grpSpPr>
          <p:sp>
            <p:nvSpPr>
              <p:cNvPr id="26" name="Google Shape;114;p76">
                <a:extLst>
                  <a:ext uri="{FF2B5EF4-FFF2-40B4-BE49-F238E27FC236}">
                    <a16:creationId xmlns:a16="http://schemas.microsoft.com/office/drawing/2014/main" id="{126353FF-E161-736B-FDA4-930AD7B61009}"/>
                  </a:ext>
                </a:extLst>
              </p:cNvPr>
              <p:cNvSpPr/>
              <p:nvPr/>
            </p:nvSpPr>
            <p:spPr>
              <a:xfrm>
                <a:off x="11882118" y="1392982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115;p76">
                <a:extLst>
                  <a:ext uri="{FF2B5EF4-FFF2-40B4-BE49-F238E27FC236}">
                    <a16:creationId xmlns:a16="http://schemas.microsoft.com/office/drawing/2014/main" id="{D7A00F2C-490F-D555-A227-E7BC946DE9EF}"/>
                  </a:ext>
                </a:extLst>
              </p:cNvPr>
              <p:cNvSpPr/>
              <p:nvPr/>
            </p:nvSpPr>
            <p:spPr>
              <a:xfrm>
                <a:off x="11856720" y="660278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116;p76">
              <a:extLst>
                <a:ext uri="{FF2B5EF4-FFF2-40B4-BE49-F238E27FC236}">
                  <a16:creationId xmlns:a16="http://schemas.microsoft.com/office/drawing/2014/main" id="{740B92F7-BB3E-7287-0CA2-E608AD95E6D9}"/>
                </a:ext>
              </a:extLst>
            </p:cNvPr>
            <p:cNvGrpSpPr/>
            <p:nvPr/>
          </p:nvGrpSpPr>
          <p:grpSpPr>
            <a:xfrm>
              <a:off x="11856720" y="140636"/>
              <a:ext cx="223520" cy="471076"/>
              <a:chOff x="11856720" y="140636"/>
              <a:chExt cx="2457449" cy="1328450"/>
            </a:xfrm>
          </p:grpSpPr>
          <p:sp>
            <p:nvSpPr>
              <p:cNvPr id="24" name="Google Shape;117;p76">
                <a:extLst>
                  <a:ext uri="{FF2B5EF4-FFF2-40B4-BE49-F238E27FC236}">
                    <a16:creationId xmlns:a16="http://schemas.microsoft.com/office/drawing/2014/main" id="{F2686511-1B84-2C77-7126-3491538F7EAA}"/>
                  </a:ext>
                </a:extLst>
              </p:cNvPr>
              <p:cNvSpPr/>
              <p:nvPr/>
            </p:nvSpPr>
            <p:spPr>
              <a:xfrm>
                <a:off x="11882118" y="873340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118;p76">
                <a:extLst>
                  <a:ext uri="{FF2B5EF4-FFF2-40B4-BE49-F238E27FC236}">
                    <a16:creationId xmlns:a16="http://schemas.microsoft.com/office/drawing/2014/main" id="{09541A36-FA09-469A-29B5-F0C693E6FDDF}"/>
                  </a:ext>
                </a:extLst>
              </p:cNvPr>
              <p:cNvSpPr/>
              <p:nvPr/>
            </p:nvSpPr>
            <p:spPr>
              <a:xfrm>
                <a:off x="11856720" y="140636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" name="Google Shape;125;p3">
            <a:extLst>
              <a:ext uri="{FF2B5EF4-FFF2-40B4-BE49-F238E27FC236}">
                <a16:creationId xmlns:a16="http://schemas.microsoft.com/office/drawing/2014/main" id="{1EF97A4B-E82E-712F-CA13-78D59E17A26B}"/>
              </a:ext>
            </a:extLst>
          </p:cNvPr>
          <p:cNvSpPr txBox="1"/>
          <p:nvPr/>
        </p:nvSpPr>
        <p:spPr>
          <a:xfrm>
            <a:off x="3978055" y="223516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>
                <a:latin typeface="Times New Roman"/>
              </a:rPr>
              <a:t>Applications of </a:t>
            </a:r>
            <a:r>
              <a:rPr lang="en-US" sz="2800" err="1">
                <a:latin typeface="Times New Roman"/>
              </a:rPr>
              <a:t>sEMG</a:t>
            </a:r>
          </a:p>
        </p:txBody>
      </p:sp>
      <p:sp>
        <p:nvSpPr>
          <p:cNvPr id="8" name="Slide Number Placeholder 34">
            <a:extLst>
              <a:ext uri="{FF2B5EF4-FFF2-40B4-BE49-F238E27FC236}">
                <a16:creationId xmlns:a16="http://schemas.microsoft.com/office/drawing/2014/main" id="{FB294828-0F9E-F06A-05D5-7A5C37AB3498}"/>
              </a:ext>
            </a:extLst>
          </p:cNvPr>
          <p:cNvSpPr>
            <a:spLocks noGrp="1"/>
          </p:cNvSpPr>
          <p:nvPr/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-US"/>
          </a:p>
        </p:txBody>
      </p:sp>
      <p:pic>
        <p:nvPicPr>
          <p:cNvPr id="9" name="Picture 8" descr="A blue oval with black text&#10;&#10;Description automatically generated">
            <a:extLst>
              <a:ext uri="{FF2B5EF4-FFF2-40B4-BE49-F238E27FC236}">
                <a16:creationId xmlns:a16="http://schemas.microsoft.com/office/drawing/2014/main" id="{A4892AB7-4D2F-AA74-D8FE-2FFA85B42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2595563"/>
            <a:ext cx="3200400" cy="1666875"/>
          </a:xfrm>
          <a:prstGeom prst="rect">
            <a:avLst/>
          </a:prstGeom>
        </p:spPr>
      </p:pic>
      <p:pic>
        <p:nvPicPr>
          <p:cNvPr id="10" name="Picture 9" descr="A blue arrow pointing up&#10;&#10;Description automatically generated">
            <a:extLst>
              <a:ext uri="{FF2B5EF4-FFF2-40B4-BE49-F238E27FC236}">
                <a16:creationId xmlns:a16="http://schemas.microsoft.com/office/drawing/2014/main" id="{4C535AA1-A7A8-7165-0F86-ABFD7CD8D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399" y="2132013"/>
            <a:ext cx="714375" cy="561975"/>
          </a:xfrm>
          <a:prstGeom prst="rect">
            <a:avLst/>
          </a:prstGeom>
        </p:spPr>
      </p:pic>
      <p:pic>
        <p:nvPicPr>
          <p:cNvPr id="11" name="Picture 10" descr="A blue arrow pointing up&#10;&#10;Description automatically generated">
            <a:extLst>
              <a:ext uri="{FF2B5EF4-FFF2-40B4-BE49-F238E27FC236}">
                <a16:creationId xmlns:a16="http://schemas.microsoft.com/office/drawing/2014/main" id="{81F957CC-68BB-D144-5D9C-F9E447AD3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55" y="2249871"/>
            <a:ext cx="695325" cy="571500"/>
          </a:xfrm>
          <a:prstGeom prst="rect">
            <a:avLst/>
          </a:prstGeom>
        </p:spPr>
      </p:pic>
      <p:pic>
        <p:nvPicPr>
          <p:cNvPr id="12" name="Picture 11" descr="A blue arrow pointing to the right&#10;&#10;Description automatically generated">
            <a:extLst>
              <a:ext uri="{FF2B5EF4-FFF2-40B4-BE49-F238E27FC236}">
                <a16:creationId xmlns:a16="http://schemas.microsoft.com/office/drawing/2014/main" id="{256957B0-C480-ED3B-103B-F12DE0ED9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0905" y="3705827"/>
            <a:ext cx="695325" cy="581025"/>
          </a:xfrm>
          <a:prstGeom prst="rect">
            <a:avLst/>
          </a:prstGeom>
        </p:spPr>
      </p:pic>
      <p:pic>
        <p:nvPicPr>
          <p:cNvPr id="13" name="Picture 12" descr="A blue arrow pointing to the right&#10;&#10;Description automatically generated">
            <a:extLst>
              <a:ext uri="{FF2B5EF4-FFF2-40B4-BE49-F238E27FC236}">
                <a16:creationId xmlns:a16="http://schemas.microsoft.com/office/drawing/2014/main" id="{45D77EA0-2D0C-56BE-82B8-64CDE8B04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400000">
            <a:off x="6727880" y="3753451"/>
            <a:ext cx="695325" cy="581025"/>
          </a:xfrm>
          <a:prstGeom prst="rect">
            <a:avLst/>
          </a:prstGeom>
        </p:spPr>
      </p:pic>
      <p:pic>
        <p:nvPicPr>
          <p:cNvPr id="14" name="Picture 13" descr="A close-up of a hand&#10;&#10;Description automatically generated">
            <a:extLst>
              <a:ext uri="{FF2B5EF4-FFF2-40B4-BE49-F238E27FC236}">
                <a16:creationId xmlns:a16="http://schemas.microsoft.com/office/drawing/2014/main" id="{F1703096-9358-3E08-5895-9C827B00C52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-188" r="-165" b="18545"/>
          <a:stretch/>
        </p:blipFill>
        <p:spPr>
          <a:xfrm>
            <a:off x="8539163" y="972609"/>
            <a:ext cx="2890840" cy="1609726"/>
          </a:xfrm>
          <a:prstGeom prst="rect">
            <a:avLst/>
          </a:prstGeom>
        </p:spPr>
      </p:pic>
      <p:pic>
        <p:nvPicPr>
          <p:cNvPr id="15" name="Picture 14" descr="A close-up of hands pointing&#10;&#10;Description automatically generated">
            <a:extLst>
              <a:ext uri="{FF2B5EF4-FFF2-40B4-BE49-F238E27FC236}">
                <a16:creationId xmlns:a16="http://schemas.microsoft.com/office/drawing/2014/main" id="{E18A923C-FE0E-A62C-E3FE-41F06B0136C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1299" t="-2614" r="8182" b="20971"/>
          <a:stretch/>
        </p:blipFill>
        <p:spPr>
          <a:xfrm>
            <a:off x="8639477" y="3996339"/>
            <a:ext cx="2586057" cy="1609714"/>
          </a:xfrm>
          <a:prstGeom prst="rect">
            <a:avLst/>
          </a:prstGeom>
        </p:spPr>
      </p:pic>
      <p:pic>
        <p:nvPicPr>
          <p:cNvPr id="16" name="Picture 15" descr="A person sitting in a chair and holding a red robot">
            <a:extLst>
              <a:ext uri="{FF2B5EF4-FFF2-40B4-BE49-F238E27FC236}">
                <a16:creationId xmlns:a16="http://schemas.microsoft.com/office/drawing/2014/main" id="{A86558B6-B164-B7B5-4AD9-5BF32680039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500" y="866775"/>
            <a:ext cx="2743200" cy="1828800"/>
          </a:xfrm>
          <a:prstGeom prst="rect">
            <a:avLst/>
          </a:prstGeom>
        </p:spPr>
      </p:pic>
      <p:sp>
        <p:nvSpPr>
          <p:cNvPr id="17" name="TextBox 12">
            <a:extLst>
              <a:ext uri="{FF2B5EF4-FFF2-40B4-BE49-F238E27FC236}">
                <a16:creationId xmlns:a16="http://schemas.microsoft.com/office/drawing/2014/main" id="{D43AF09E-BC6D-9FC3-4D3F-800B0F8F3810}"/>
              </a:ext>
            </a:extLst>
          </p:cNvPr>
          <p:cNvSpPr txBox="1"/>
          <p:nvPr/>
        </p:nvSpPr>
        <p:spPr>
          <a:xfrm>
            <a:off x="609599" y="2819400"/>
            <a:ext cx="26670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Times New Roman"/>
              </a:rPr>
              <a:t>Human machine interaction</a:t>
            </a:r>
          </a:p>
        </p:txBody>
      </p:sp>
      <p:pic>
        <p:nvPicPr>
          <p:cNvPr id="18" name="Picture 17" descr="Control of Robotic Arm using EMG Signals">
            <a:extLst>
              <a:ext uri="{FF2B5EF4-FFF2-40B4-BE49-F238E27FC236}">
                <a16:creationId xmlns:a16="http://schemas.microsoft.com/office/drawing/2014/main" id="{F1271E07-5952-1BA7-7943-617572084E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673" y="4047876"/>
            <a:ext cx="2743197" cy="1606178"/>
          </a:xfrm>
          <a:prstGeom prst="rect">
            <a:avLst/>
          </a:prstGeom>
        </p:spPr>
      </p:pic>
      <p:sp>
        <p:nvSpPr>
          <p:cNvPr id="19" name="TextBox 17">
            <a:extLst>
              <a:ext uri="{FF2B5EF4-FFF2-40B4-BE49-F238E27FC236}">
                <a16:creationId xmlns:a16="http://schemas.microsoft.com/office/drawing/2014/main" id="{B0DC1EB2-058F-06FD-CBE5-6A7B9EC88666}"/>
              </a:ext>
            </a:extLst>
          </p:cNvPr>
          <p:cNvSpPr txBox="1"/>
          <p:nvPr/>
        </p:nvSpPr>
        <p:spPr>
          <a:xfrm>
            <a:off x="695325" y="5743575"/>
            <a:ext cx="302895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Times New Roman"/>
              </a:rPr>
              <a:t>EMG Controlled Robotic Arm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2BC07E-E24C-23DA-1DD0-67C3276A47A6}"/>
              </a:ext>
            </a:extLst>
          </p:cNvPr>
          <p:cNvSpPr txBox="1"/>
          <p:nvPr/>
        </p:nvSpPr>
        <p:spPr>
          <a:xfrm>
            <a:off x="8643273" y="5743575"/>
            <a:ext cx="311467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Times New Roman"/>
              </a:rPr>
              <a:t>Virtual Reality (VR) and Gaming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9EB674-5CE3-0E01-941A-38EA15FCC322}"/>
              </a:ext>
            </a:extLst>
          </p:cNvPr>
          <p:cNvSpPr txBox="1"/>
          <p:nvPr/>
        </p:nvSpPr>
        <p:spPr>
          <a:xfrm>
            <a:off x="8639175" y="2600324"/>
            <a:ext cx="28956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Times New Roman"/>
              </a:rPr>
              <a:t>Sign language recognition</a:t>
            </a:r>
          </a:p>
        </p:txBody>
      </p:sp>
    </p:spTree>
    <p:extLst>
      <p:ext uri="{BB962C8B-B14F-4D97-AF65-F5344CB8AC3E}">
        <p14:creationId xmlns:p14="http://schemas.microsoft.com/office/powerpoint/2010/main" val="411158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70A96-E818-1B9E-F003-AF29F1183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F9A594-FA13-069F-731C-86CA8021FC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/>
                <a:cs typeface="Times New Roman"/>
              </a:rPr>
              <a:t>4</a:t>
            </a:fld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53AC3325-D353-5B76-E5B9-C6387202B5E0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/>
                <a:cs typeface="Times New Roman"/>
                <a:sym typeface="Montserrat"/>
              </a:rPr>
              <a:t>Literature Survey (Improved post minor project)</a:t>
            </a:r>
            <a:endParaRPr dirty="0">
              <a:latin typeface="Times New Roman"/>
              <a:cs typeface="Times New Roman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7F4C4FFC-6A2F-598A-0954-714A23F5437D}"/>
              </a:ext>
            </a:extLst>
          </p:cNvPr>
          <p:cNvSpPr txBox="1"/>
          <p:nvPr/>
        </p:nvSpPr>
        <p:spPr>
          <a:xfrm>
            <a:off x="431688" y="655289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IN" sz="1600" dirty="0">
              <a:latin typeface="Times New Roman"/>
              <a:ea typeface="Verdana"/>
              <a:cs typeface="Times New Roman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Times New Roman"/>
                <a:cs typeface="Times New Roman"/>
              </a:rPr>
              <a:t>Key Publications</a:t>
            </a:r>
            <a:endParaRPr lang="en-IN" sz="1600" dirty="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Paper 1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 "Surface EMG-Based Hand Gesture Recognition Using Machine Learning" – Focuses on ML algorithms for gesture classification.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342900" indent="-342900">
              <a:spcBef>
                <a:spcPts val="300"/>
              </a:spcBef>
              <a:buAutoNum type="arabicPeriod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Paper 2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 "Real-Time Control of Robotic Systems Using EMG Signals" – Explores real-time robot control via EMG.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342900" indent="-342900">
              <a:spcBef>
                <a:spcPts val="300"/>
              </a:spcBef>
              <a:buAutoNum type="arabicPeriod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Paper 3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 "Noise Reduction Techniques in EMG Signal Processing" – Discusses filtering methods for accurate signal analysis.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342900" indent="-342900">
              <a:spcBef>
                <a:spcPts val="300"/>
              </a:spcBef>
              <a:buAutoNum type="arabicPeriod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Paper 4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 "Wireless Communication for IoT-Based Robotic Systems" – Covers Wi-Fi and IoT integration in robotics.</a:t>
            </a:r>
            <a:endParaRPr lang="en-IN" sz="1600">
              <a:latin typeface="Times New Roman"/>
            </a:endParaRPr>
          </a:p>
          <a:p>
            <a:pPr lvl="1"/>
            <a:endParaRPr lang="en-IN" sz="1600" b="1" dirty="0">
              <a:latin typeface="Times New Roman"/>
              <a:cs typeface="Times New Roman"/>
            </a:endParaRPr>
          </a:p>
          <a:p>
            <a:r>
              <a:rPr lang="en-IN" sz="1600" b="1" dirty="0">
                <a:latin typeface="Times New Roman"/>
                <a:ea typeface="Verdana"/>
                <a:cs typeface="Times New Roman"/>
              </a:rPr>
              <a:t>Key Resources – Whitepaper| Application Notes | Datasheet| Others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  <a:cs typeface="Times New Roman"/>
            </a:endParaRPr>
          </a:p>
          <a:p>
            <a:pPr marL="285750" indent="-285750">
              <a:spcAft>
                <a:spcPts val="300"/>
              </a:spcAft>
              <a:buFont typeface="Arial,Sans-Serif"/>
              <a:buChar char="•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Whitepapers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"EMG Signal Processing for Gesture Recognition" .</a:t>
            </a:r>
            <a:endParaRPr lang="en-US" sz="1600" dirty="0">
              <a:solidFill>
                <a:srgbClr val="404040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"Wi-Fi Communication Protocols for IoT Devices"</a:t>
            </a:r>
            <a:endParaRPr lang="en-US" sz="1600" dirty="0">
              <a:solidFill>
                <a:srgbClr val="404040"/>
              </a:solidFill>
              <a:latin typeface="Times New Roman"/>
              <a:ea typeface="Verdana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Application Notes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MPU6050 Datasheet and Application Guide.</a:t>
            </a:r>
            <a:endParaRPr lang="en-US" sz="1600">
              <a:solidFill>
                <a:srgbClr val="404040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</a:rPr>
              <a:t>ESP8266 Wi-Fi Module Configuration Notes.</a:t>
            </a:r>
            <a:endParaRPr lang="en-US" sz="16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600" b="1" dirty="0">
                <a:solidFill>
                  <a:srgbClr val="404040"/>
                </a:solidFill>
                <a:latin typeface="Times New Roman"/>
              </a:rPr>
              <a:t>Datasheets</a:t>
            </a:r>
            <a:r>
              <a:rPr lang="en-IN" sz="16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6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</a:rPr>
              <a:t>EMG Sensor Datasheet.</a:t>
            </a:r>
            <a:endParaRPr lang="en-US" sz="1600">
              <a:solidFill>
                <a:srgbClr val="404040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Motor Driver IC Datasheet.</a:t>
            </a:r>
            <a:endParaRPr lang="en-US" sz="1600">
              <a:solidFill>
                <a:srgbClr val="404040"/>
              </a:solidFill>
              <a:latin typeface="Times New Roman"/>
              <a:ea typeface="Verdana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600" b="1" dirty="0">
                <a:solidFill>
                  <a:srgbClr val="404040"/>
                </a:solidFill>
                <a:latin typeface="Times New Roman"/>
                <a:ea typeface="Verdana"/>
              </a:rPr>
              <a:t>Others</a:t>
            </a: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:</a:t>
            </a:r>
            <a:endParaRPr lang="en-US" sz="1600">
              <a:solidFill>
                <a:srgbClr val="282828"/>
              </a:solidFill>
              <a:latin typeface="Times New Roman"/>
              <a:ea typeface="Verdana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600" dirty="0">
                <a:solidFill>
                  <a:srgbClr val="404040"/>
                </a:solidFill>
                <a:latin typeface="Times New Roman"/>
                <a:ea typeface="Verdana"/>
              </a:rPr>
              <a:t>Online tutorials and forums for ESP8266 and MPU6050</a:t>
            </a:r>
            <a:endParaRPr lang="en-IN" sz="1600">
              <a:latin typeface="Times New Roman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cs typeface="Times New Roman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cs typeface="Times New Roman"/>
            </a:endParaRPr>
          </a:p>
          <a:p>
            <a:endParaRPr lang="en-IN" sz="1600" dirty="0">
              <a:latin typeface="Times New Roman"/>
              <a:ea typeface="Verdana"/>
              <a:cs typeface="Times New Roman"/>
            </a:endParaRPr>
          </a:p>
          <a:p>
            <a:pPr marR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b="1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latin typeface="Times New Roman"/>
              <a:ea typeface="Verdana" panose="020B0604030504040204" pitchFamily="34" charset="0"/>
              <a:cs typeface="Times New Roman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/>
                <a:ea typeface="Verdana"/>
                <a:cs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726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907C2-1D62-2139-3423-6C977CCE57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0DC71D-ACC8-895E-F62E-B54C1BD455FB}"/>
              </a:ext>
            </a:extLst>
          </p:cNvPr>
          <p:cNvSpPr txBox="1"/>
          <p:nvPr/>
        </p:nvSpPr>
        <p:spPr>
          <a:xfrm>
            <a:off x="278027" y="257432"/>
            <a:ext cx="11254945" cy="58092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800" b="1" dirty="0">
                <a:solidFill>
                  <a:srgbClr val="404040"/>
                </a:solidFill>
                <a:latin typeface="Times New Roman"/>
                <a:cs typeface="Segoe UI"/>
              </a:rPr>
              <a:t>Existing Implementations:</a:t>
            </a:r>
            <a:endParaRPr lang="en-US" sz="1800">
              <a:solidFill>
                <a:srgbClr val="282828"/>
              </a:solidFill>
              <a:latin typeface="Times New Roman"/>
              <a:cs typeface="Segoe UI"/>
            </a:endParaRPr>
          </a:p>
          <a:p>
            <a:pPr marL="285750" indent="-285750">
              <a:spcAft>
                <a:spcPts val="300"/>
              </a:spcAft>
              <a:buFont typeface="Arial,Sans-Serif"/>
              <a:buChar char="•"/>
            </a:pPr>
            <a:r>
              <a:rPr lang="en-IN" sz="1800" b="1" dirty="0">
                <a:solidFill>
                  <a:srgbClr val="404040"/>
                </a:solidFill>
                <a:latin typeface="Times New Roman"/>
              </a:rPr>
              <a:t>Products</a:t>
            </a:r>
            <a:r>
              <a:rPr lang="en-IN" sz="18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Myo Armband (</a:t>
            </a:r>
            <a:r>
              <a:rPr lang="en-IN" sz="1800" err="1">
                <a:solidFill>
                  <a:srgbClr val="404040"/>
                </a:solidFill>
                <a:latin typeface="Times New Roman"/>
              </a:rPr>
              <a:t>Thalmic</a:t>
            </a:r>
            <a:r>
              <a:rPr lang="en-IN" sz="1800" dirty="0">
                <a:solidFill>
                  <a:srgbClr val="404040"/>
                </a:solidFill>
                <a:latin typeface="Times New Roman"/>
              </a:rPr>
              <a:t> Labs) – EMG-based gesture control.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err="1">
                <a:solidFill>
                  <a:srgbClr val="404040"/>
                </a:solidFill>
                <a:latin typeface="Times New Roman"/>
              </a:rPr>
              <a:t>OpenBCI</a:t>
            </a:r>
            <a:r>
              <a:rPr lang="en-IN" sz="1800" dirty="0">
                <a:solidFill>
                  <a:srgbClr val="404040"/>
                </a:solidFill>
                <a:latin typeface="Times New Roman"/>
              </a:rPr>
              <a:t> – Open-source EMG and EEG systems.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800" b="1" dirty="0">
                <a:solidFill>
                  <a:srgbClr val="404040"/>
                </a:solidFill>
                <a:latin typeface="Times New Roman"/>
              </a:rPr>
              <a:t>Open Source</a:t>
            </a:r>
            <a:r>
              <a:rPr lang="en-IN" sz="18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GitHub Repo: "EMG-Based-Robot-Control" – Python and Arduino-based implementation.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GitHub Repo: "Gesture-Recognition-Using-MPU6050" – MPU6050 gesture detection.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800" b="1" dirty="0">
                <a:solidFill>
                  <a:srgbClr val="404040"/>
                </a:solidFill>
                <a:latin typeface="Times New Roman"/>
              </a:rPr>
              <a:t>GitHub Projects</a:t>
            </a:r>
            <a:r>
              <a:rPr lang="en-IN" sz="1800" dirty="0">
                <a:solidFill>
                  <a:srgbClr val="404040"/>
                </a:solidFill>
                <a:latin typeface="Times New Roman"/>
              </a:rPr>
              <a:t>: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"ESP8266-Robot-Control" – Wi-Fi-based robot control.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"EMG-Signal-Processing" – EMG signal filtering and classification.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457200" lvl="1">
              <a:spcBef>
                <a:spcPts val="300"/>
              </a:spcBef>
            </a:pPr>
            <a:endParaRPr lang="en-IN" sz="1800" dirty="0">
              <a:solidFill>
                <a:srgbClr val="282828"/>
              </a:solidFill>
              <a:latin typeface="Times New Roman"/>
              <a:cs typeface="Segoe UI"/>
            </a:endParaRPr>
          </a:p>
          <a:p>
            <a:r>
              <a:rPr lang="en-IN" sz="1800" b="1" dirty="0">
                <a:solidFill>
                  <a:srgbClr val="404040"/>
                </a:solidFill>
                <a:latin typeface="Times New Roman"/>
                <a:cs typeface="Segoe UI"/>
              </a:rPr>
              <a:t> Key Resources</a:t>
            </a:r>
            <a:endParaRPr lang="en-US" sz="1800">
              <a:solidFill>
                <a:srgbClr val="282828"/>
              </a:solidFill>
              <a:latin typeface="Times New Roman"/>
              <a:cs typeface="Segoe UI"/>
            </a:endParaRPr>
          </a:p>
          <a:p>
            <a:pPr marL="285750" indent="-285750">
              <a:spcAft>
                <a:spcPts val="300"/>
              </a:spcAft>
              <a:buFont typeface="Arial,Sans-Serif"/>
              <a:buChar char="•"/>
            </a:pPr>
            <a:r>
              <a:rPr lang="en-IN" sz="1800" b="1" dirty="0">
                <a:solidFill>
                  <a:srgbClr val="404040"/>
                </a:solidFill>
                <a:latin typeface="Times New Roman"/>
              </a:rPr>
              <a:t>Whitepapers:</a:t>
            </a:r>
            <a:endParaRPr lang="en-IN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"EMG Signal Processing for Gesture Recognition" 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"Wi-Fi Communication Protocols for IoT Devices" 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,Sans-Serif"/>
              <a:buChar char="•"/>
            </a:pPr>
            <a:r>
              <a:rPr lang="en-IN" sz="1800" b="1" dirty="0">
                <a:solidFill>
                  <a:srgbClr val="404040"/>
                </a:solidFill>
                <a:latin typeface="Times New Roman"/>
              </a:rPr>
              <a:t>Application Notes:</a:t>
            </a:r>
            <a:endParaRPr lang="en-IN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MPU6050 Datasheet and Application Guide.</a:t>
            </a:r>
            <a:endParaRPr lang="en-US" sz="1800">
              <a:solidFill>
                <a:srgbClr val="282828"/>
              </a:solidFill>
              <a:latin typeface="Times New Roman"/>
            </a:endParaRPr>
          </a:p>
          <a:p>
            <a:pPr marL="742950" lvl="1" indent="-285750">
              <a:spcBef>
                <a:spcPts val="300"/>
              </a:spcBef>
              <a:buFont typeface="Arial,Sans-Serif"/>
              <a:buChar char="•"/>
            </a:pPr>
            <a:r>
              <a:rPr lang="en-IN" sz="1800" dirty="0">
                <a:solidFill>
                  <a:srgbClr val="404040"/>
                </a:solidFill>
                <a:latin typeface="Times New Roman"/>
              </a:rPr>
              <a:t>ESP8266 Wi-Fi Module Configuration Notes.</a:t>
            </a:r>
            <a:endParaRPr lang="en-US" sz="18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90430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0E3CF2-0C78-3B41-AB7F-9B32E497E040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Block Diagram</a:t>
            </a:r>
          </a:p>
        </p:txBody>
      </p:sp>
      <p:pic>
        <p:nvPicPr>
          <p:cNvPr id="4" name="Picture 3" descr="A diagram of a system&#10;&#10;AI-generated content may be incorrect.">
            <a:extLst>
              <a:ext uri="{FF2B5EF4-FFF2-40B4-BE49-F238E27FC236}">
                <a16:creationId xmlns:a16="http://schemas.microsoft.com/office/drawing/2014/main" id="{77595FA4-134B-5CA6-5BC8-5A3857B87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888" y="406185"/>
            <a:ext cx="6090907" cy="556873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62341-1E88-026B-ED9A-948CCB673B3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pPr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en-US" kern="120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562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Wires Linked To Core Router">
            <a:extLst>
              <a:ext uri="{FF2B5EF4-FFF2-40B4-BE49-F238E27FC236}">
                <a16:creationId xmlns:a16="http://schemas.microsoft.com/office/drawing/2014/main" id="{56E2F364-A5AE-FDE2-FA59-0784446182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6BB0A3-D020-A6F3-9A89-11EB4F2190F4}"/>
              </a:ext>
            </a:extLst>
          </p:cNvPr>
          <p:cNvSpPr txBox="1"/>
          <p:nvPr/>
        </p:nvSpPr>
        <p:spPr>
          <a:xfrm>
            <a:off x="772160" y="67099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kern="1200" dirty="0">
                <a:solidFill>
                  <a:srgbClr val="FFFFFF"/>
                </a:solidFill>
                <a:latin typeface="Times New Roman"/>
                <a:ea typeface="+mj-ea"/>
                <a:cs typeface="Times New Roman"/>
              </a:rPr>
              <a:t>Hardware setup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D40A9E-3A92-DBD8-CCEC-329B45271FE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buClrTx/>
              <a:buSzTx/>
              <a:defRPr/>
            </a:pPr>
            <a:fld id="{00000000-1234-1234-1234-123412341234}" type="slidenum">
              <a:rPr lang="en-US" kern="1200">
                <a:solidFill>
                  <a:srgbClr val="FFFFFF"/>
                </a:solidFill>
                <a:ea typeface="+mn-ea"/>
                <a:cs typeface="+mn-cs"/>
              </a:rPr>
              <a:pPr>
                <a:spcAft>
                  <a:spcPts val="600"/>
                </a:spcAft>
                <a:buClrTx/>
                <a:buSzTx/>
                <a:defRPr/>
              </a:pPr>
              <a:t>7</a:t>
            </a:fld>
            <a:endParaRPr lang="en-US" kern="1200">
              <a:solidFill>
                <a:srgbClr val="FFFFFF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07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B4948F-7107-EC42-1D8D-D0E4FD4FEB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BA6BA-4DF3-19AE-D8B2-EE2172C7D826}"/>
              </a:ext>
            </a:extLst>
          </p:cNvPr>
          <p:cNvSpPr txBox="1"/>
          <p:nvPr/>
        </p:nvSpPr>
        <p:spPr>
          <a:xfrm>
            <a:off x="1493520" y="1123423"/>
            <a:ext cx="34033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Times New Roman"/>
              </a:rPr>
              <a:t>Transmitter Setup</a:t>
            </a:r>
          </a:p>
        </p:txBody>
      </p:sp>
      <p:pic>
        <p:nvPicPr>
          <p:cNvPr id="5" name="Picture 4" descr="A close up of a device&#10;&#10;AI-generated content may be incorrect.">
            <a:extLst>
              <a:ext uri="{FF2B5EF4-FFF2-40B4-BE49-F238E27FC236}">
                <a16:creationId xmlns:a16="http://schemas.microsoft.com/office/drawing/2014/main" id="{806429C2-69C7-1EF6-50BF-13838CCA9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21" y="1644804"/>
            <a:ext cx="4738470" cy="29643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CBFC57-0DDF-FE09-B027-AF889151FDC9}"/>
              </a:ext>
            </a:extLst>
          </p:cNvPr>
          <p:cNvSpPr txBox="1"/>
          <p:nvPr/>
        </p:nvSpPr>
        <p:spPr>
          <a:xfrm>
            <a:off x="7839926" y="1046480"/>
            <a:ext cx="38506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Times New Roman"/>
              </a:rPr>
              <a:t>Receiver Setup</a:t>
            </a:r>
          </a:p>
        </p:txBody>
      </p:sp>
      <p:pic>
        <p:nvPicPr>
          <p:cNvPr id="7" name="Picture 6" descr="A close up of a machine&#10;&#10;AI-generated content may be incorrect.">
            <a:extLst>
              <a:ext uri="{FF2B5EF4-FFF2-40B4-BE49-F238E27FC236}">
                <a16:creationId xmlns:a16="http://schemas.microsoft.com/office/drawing/2014/main" id="{2A457712-5395-3784-5816-8FA27E88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378" y="1644805"/>
            <a:ext cx="4685976" cy="296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91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98D4D1-DDCA-7CB4-A4E7-EF4ED449CB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65304A-9080-B876-7E44-EDC5E5798D78}"/>
              </a:ext>
            </a:extLst>
          </p:cNvPr>
          <p:cNvSpPr txBox="1"/>
          <p:nvPr/>
        </p:nvSpPr>
        <p:spPr>
          <a:xfrm>
            <a:off x="2089243" y="222901"/>
            <a:ext cx="801661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Times New Roman"/>
              </a:rPr>
              <a:t>Connection Diagram for Transmitter and Receiver</a:t>
            </a:r>
            <a:endParaRPr lang="en-US"/>
          </a:p>
        </p:txBody>
      </p:sp>
      <p:pic>
        <p:nvPicPr>
          <p:cNvPr id="2" name="Picture 1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86028706-6088-030C-25E5-7A4084DAE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573" y="2035678"/>
            <a:ext cx="4145002" cy="2953912"/>
          </a:xfrm>
          <a:prstGeom prst="rect">
            <a:avLst/>
          </a:prstGeom>
        </p:spPr>
      </p:pic>
      <p:pic>
        <p:nvPicPr>
          <p:cNvPr id="5" name="Picture 4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514FB04B-5B3F-568E-F38E-87E80098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433" y="2035330"/>
            <a:ext cx="3414597" cy="29546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35364B-67B4-12FA-90CB-5026CDF29F44}"/>
              </a:ext>
            </a:extLst>
          </p:cNvPr>
          <p:cNvSpPr txBox="1"/>
          <p:nvPr/>
        </p:nvSpPr>
        <p:spPr>
          <a:xfrm>
            <a:off x="1806621" y="1509751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latin typeface="Times New Roman"/>
              </a:rPr>
              <a:t>Transmitter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491B86-64F1-40F0-A592-EFA3590FFAD1}"/>
              </a:ext>
            </a:extLst>
          </p:cNvPr>
          <p:cNvSpPr txBox="1"/>
          <p:nvPr/>
        </p:nvSpPr>
        <p:spPr>
          <a:xfrm>
            <a:off x="8272842" y="1453747"/>
            <a:ext cx="270256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latin typeface="Times New Roman"/>
              </a:rPr>
              <a:t>Receiver</a:t>
            </a:r>
          </a:p>
        </p:txBody>
      </p:sp>
    </p:spTree>
    <p:extLst>
      <p:ext uri="{BB962C8B-B14F-4D97-AF65-F5344CB8AC3E}">
        <p14:creationId xmlns:p14="http://schemas.microsoft.com/office/powerpoint/2010/main" val="16783575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2b12e713-2dca-40f0-9e5e-b71e83d0a0b8"/>
</p:tagLst>
</file>

<file path=ppt/theme/theme1.xml><?xml version="1.0" encoding="utf-8"?>
<a:theme xmlns:a="http://schemas.openxmlformats.org/drawingml/2006/main" name="Office Theme">
  <a:themeElements>
    <a:clrScheme name="Custom 77">
      <a:dk1>
        <a:srgbClr val="282828"/>
      </a:dk1>
      <a:lt1>
        <a:srgbClr val="FFFFFF"/>
      </a:lt1>
      <a:dk2>
        <a:srgbClr val="282828"/>
      </a:dk2>
      <a:lt2>
        <a:srgbClr val="FAFAFA"/>
      </a:lt2>
      <a:accent1>
        <a:srgbClr val="FFC639"/>
      </a:accent1>
      <a:accent2>
        <a:srgbClr val="F29B6B"/>
      </a:accent2>
      <a:accent3>
        <a:srgbClr val="CCD4FB"/>
      </a:accent3>
      <a:accent4>
        <a:srgbClr val="2B7158"/>
      </a:accent4>
      <a:accent5>
        <a:srgbClr val="456AB8"/>
      </a:accent5>
      <a:accent6>
        <a:srgbClr val="3638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2455</TotalTime>
  <Words>352</Words>
  <Application>Microsoft Office PowerPoint</Application>
  <PresentationFormat>Widescreen</PresentationFormat>
  <Paragraphs>142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GITAM</dc:creator>
  <cp:lastModifiedBy>Dr Ambar Bajpai</cp:lastModifiedBy>
  <cp:revision>667</cp:revision>
  <dcterms:created xsi:type="dcterms:W3CDTF">2022-05-23T07:15:42Z</dcterms:created>
  <dcterms:modified xsi:type="dcterms:W3CDTF">2025-03-18T02:10:08Z</dcterms:modified>
</cp:coreProperties>
</file>